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4"/>
    <p:sldMasterId id="2147483686" r:id="rId5"/>
  </p:sldMasterIdLst>
  <p:notesMasterIdLst>
    <p:notesMasterId r:id="rId40"/>
  </p:notesMasterIdLst>
  <p:sldIdLst>
    <p:sldId id="256" r:id="rId6"/>
    <p:sldId id="257" r:id="rId7"/>
    <p:sldId id="258" r:id="rId8"/>
    <p:sldId id="259" r:id="rId9"/>
    <p:sldId id="260" r:id="rId10"/>
    <p:sldId id="261" r:id="rId11"/>
    <p:sldId id="281" r:id="rId12"/>
    <p:sldId id="282" r:id="rId13"/>
    <p:sldId id="283" r:id="rId14"/>
    <p:sldId id="284" r:id="rId15"/>
    <p:sldId id="286" r:id="rId16"/>
    <p:sldId id="262" r:id="rId17"/>
    <p:sldId id="263" r:id="rId18"/>
    <p:sldId id="264" r:id="rId19"/>
    <p:sldId id="285" r:id="rId20"/>
    <p:sldId id="265" r:id="rId21"/>
    <p:sldId id="266" r:id="rId22"/>
    <p:sldId id="267" r:id="rId23"/>
    <p:sldId id="268" r:id="rId24"/>
    <p:sldId id="269" r:id="rId25"/>
    <p:sldId id="270" r:id="rId26"/>
    <p:sldId id="271" r:id="rId27"/>
    <p:sldId id="272" r:id="rId28"/>
    <p:sldId id="273" r:id="rId29"/>
    <p:sldId id="275" r:id="rId30"/>
    <p:sldId id="287" r:id="rId31"/>
    <p:sldId id="288" r:id="rId32"/>
    <p:sldId id="289" r:id="rId33"/>
    <p:sldId id="290" r:id="rId34"/>
    <p:sldId id="276" r:id="rId35"/>
    <p:sldId id="277" r:id="rId36"/>
    <p:sldId id="278" r:id="rId37"/>
    <p:sldId id="279" r:id="rId38"/>
    <p:sldId id="280" r:id="rId39"/>
  </p:sldIdLst>
  <p:sldSz cx="9144000" cy="5143500" type="screen16x9"/>
  <p:notesSz cx="6858000" cy="9144000"/>
  <p:embeddedFontLst>
    <p:embeddedFont>
      <p:font typeface="Calibri" panose="020F0502020204030204" pitchFamily="34" charset="0"/>
      <p:regular r:id="rId41"/>
      <p:bold r:id="rId42"/>
      <p:italic r:id="rId43"/>
      <p:boldItalic r:id="rId44"/>
    </p:embeddedFont>
    <p:embeddedFont>
      <p:font typeface="Open Sans" panose="020B0604020202020204" charset="0"/>
      <p:regular r:id="rId45"/>
      <p:bold r:id="rId46"/>
      <p:italic r:id="rId47"/>
      <p:boldItalic r:id="rId48"/>
    </p:embeddedFont>
    <p:embeddedFont>
      <p:font typeface="Open Sans SemiBold" panose="020B0604020202020204" charset="0"/>
      <p:regular r:id="rId49"/>
      <p:bold r:id="rId50"/>
      <p:italic r:id="rId51"/>
      <p:boldItalic r:id="rId52"/>
    </p:embeddedFont>
    <p:embeddedFont>
      <p:font typeface="Google Sans Medium" panose="020B0604020202020204" charset="0"/>
      <p:regular r:id="rId53"/>
      <p:bold r:id="rId54"/>
      <p:italic r:id="rId55"/>
      <p:boldItalic r:id="rId56"/>
    </p:embeddedFont>
    <p:embeddedFont>
      <p:font typeface="Arial Black" panose="020B0A04020102020204" pitchFamily="34" charset="0"/>
      <p:bold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p:cViewPr varScale="1">
        <p:scale>
          <a:sx n="100" d="100"/>
          <a:sy n="100" d="100"/>
        </p:scale>
        <p:origin x="414"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font" Target="fonts/font1.fntdata"/><Relationship Id="rId54" Type="http://schemas.openxmlformats.org/officeDocument/2006/relationships/font" Target="fonts/font14.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9.fntdata"/><Relationship Id="rId57" Type="http://schemas.openxmlformats.org/officeDocument/2006/relationships/font" Target="fonts/font17.fntdata"/><Relationship Id="rId61"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8" Type="http://schemas.openxmlformats.org/officeDocument/2006/relationships/slide" Target="slides/slide3.xml"/><Relationship Id="rId51" Type="http://schemas.openxmlformats.org/officeDocument/2006/relationships/font" Target="fonts/font11.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6.fntdata"/><Relationship Id="rId5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jpg>
</file>

<file path=ppt/media/image24.jp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22466930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7046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cd03e5b752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cd03e5b752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3882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ced80ebc1c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ced80ebc1c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18818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cd03e5b752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cd03e5b75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1980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ced80ebc1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ced80ebc1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89526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d80ebc1c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d80ebc1c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44184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d800de29cc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d800de29cc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75933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cd03e5b752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cd03e5b75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03638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d800de29cc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d800de29cc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50802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7155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cd03e5b75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cd03e5b75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5078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d800de29cc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d800de29cc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6432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cd03e5b752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cd03e5b752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52255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cd03e5b752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cd03e5b75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3924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cd03e5b752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cd03e5b752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4000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cd03e5b752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cd03e5b752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22655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ced80ebc1c_1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ced80ebc1c_1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5217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ced80ebc1c_1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ced80ebc1c_1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4822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ced80ebc1c_1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ced80ebc1c_12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68452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cd03e5b752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cd03e5b752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2083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d03e5b752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d03e5b752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11484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cd03e5b752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cd03e5b752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24071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ced80ebc1c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ced80ebc1c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2266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ced80ebc1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ced80ebc1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55024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1" name="Google Shape;51;p12"/>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 name="Google Shape;52;p1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3"/>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 name="Google Shape;56;p1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57"/>
        <p:cNvGrpSpPr/>
        <p:nvPr/>
      </p:nvGrpSpPr>
      <p:grpSpPr>
        <a:xfrm>
          <a:off x="0" y="0"/>
          <a:ext cx="0" cy="0"/>
          <a:chOff x="0" y="0"/>
          <a:chExt cx="0" cy="0"/>
        </a:xfrm>
      </p:grpSpPr>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4"/>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 name="Google Shape;60;p1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61"/>
        <p:cNvGrpSpPr/>
        <p:nvPr/>
      </p:nvGrpSpPr>
      <p:grpSpPr>
        <a:xfrm>
          <a:off x="0" y="0"/>
          <a:ext cx="0" cy="0"/>
          <a:chOff x="0" y="0"/>
          <a:chExt cx="0" cy="0"/>
        </a:xfrm>
      </p:grpSpPr>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3" name="Google Shape;63;p15"/>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 name="Google Shape;64;p1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65"/>
        <p:cNvGrpSpPr/>
        <p:nvPr/>
      </p:nvGrpSpPr>
      <p:grpSpPr>
        <a:xfrm>
          <a:off x="0" y="0"/>
          <a:ext cx="0" cy="0"/>
          <a:chOff x="0" y="0"/>
          <a:chExt cx="0" cy="0"/>
        </a:xfrm>
      </p:grpSpPr>
      <p:sp>
        <p:nvSpPr>
          <p:cNvPr id="66" name="Google Shape;6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7" name="Google Shape;67;p16"/>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 name="Google Shape;68;p1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69"/>
        <p:cNvGrpSpPr/>
        <p:nvPr/>
      </p:nvGrpSpPr>
      <p:grpSpPr>
        <a:xfrm>
          <a:off x="0" y="0"/>
          <a:ext cx="0" cy="0"/>
          <a:chOff x="0" y="0"/>
          <a:chExt cx="0" cy="0"/>
        </a:xfrm>
      </p:grpSpPr>
      <p:sp>
        <p:nvSpPr>
          <p:cNvPr id="70" name="Google Shape;70;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7"/>
          <p:cNvSpPr/>
          <p:nvPr/>
        </p:nvSpPr>
        <p:spPr>
          <a:xfrm>
            <a:off x="0" y="329125"/>
            <a:ext cx="69300" cy="7530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 name="Google Shape;72;p1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73"/>
        <p:cNvGrpSpPr/>
        <p:nvPr/>
      </p:nvGrpSpPr>
      <p:grpSpPr>
        <a:xfrm>
          <a:off x="0" y="0"/>
          <a:ext cx="0" cy="0"/>
          <a:chOff x="0" y="0"/>
          <a:chExt cx="0" cy="0"/>
        </a:xfrm>
      </p:grpSpPr>
      <p:sp>
        <p:nvSpPr>
          <p:cNvPr id="74" name="Google Shape;74;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5" name="Google Shape;75;p18"/>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6" name="Google Shape;76;p1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77"/>
        <p:cNvGrpSpPr/>
        <p:nvPr/>
      </p:nvGrpSpPr>
      <p:grpSpPr>
        <a:xfrm>
          <a:off x="0" y="0"/>
          <a:ext cx="0" cy="0"/>
          <a:chOff x="0" y="0"/>
          <a:chExt cx="0" cy="0"/>
        </a:xfrm>
      </p:grpSpPr>
      <p:sp>
        <p:nvSpPr>
          <p:cNvPr id="78" name="Google Shape;78;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9" name="Google Shape;79;p19"/>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0" name="Google Shape;80;p1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5"/>
        <p:cNvGrpSpPr/>
        <p:nvPr/>
      </p:nvGrpSpPr>
      <p:grpSpPr>
        <a:xfrm>
          <a:off x="0" y="0"/>
          <a:ext cx="0" cy="0"/>
          <a:chOff x="0" y="0"/>
          <a:chExt cx="0" cy="0"/>
        </a:xfrm>
      </p:grpSpPr>
      <p:sp>
        <p:nvSpPr>
          <p:cNvPr id="86" name="Google Shape;86;p2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7" name="Google Shape;87;p2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8"/>
        <p:cNvGrpSpPr/>
        <p:nvPr/>
      </p:nvGrpSpPr>
      <p:grpSpPr>
        <a:xfrm>
          <a:off x="0" y="0"/>
          <a:ext cx="0" cy="0"/>
          <a:chOff x="0" y="0"/>
          <a:chExt cx="0" cy="0"/>
        </a:xfrm>
      </p:grpSpPr>
      <p:sp>
        <p:nvSpPr>
          <p:cNvPr id="89" name="Google Shape;89;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0" name="Google Shape;90;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1"/>
        <p:cNvGrpSpPr/>
        <p:nvPr/>
      </p:nvGrpSpPr>
      <p:grpSpPr>
        <a:xfrm>
          <a:off x="0" y="0"/>
          <a:ext cx="0" cy="0"/>
          <a:chOff x="0" y="0"/>
          <a:chExt cx="0" cy="0"/>
        </a:xfrm>
      </p:grpSpPr>
      <p:sp>
        <p:nvSpPr>
          <p:cNvPr id="92" name="Google Shape;92;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4" name="Google Shape;94;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5"/>
        <p:cNvGrpSpPr/>
        <p:nvPr/>
      </p:nvGrpSpPr>
      <p:grpSpPr>
        <a:xfrm>
          <a:off x="0" y="0"/>
          <a:ext cx="0" cy="0"/>
          <a:chOff x="0" y="0"/>
          <a:chExt cx="0" cy="0"/>
        </a:xfrm>
      </p:grpSpPr>
      <p:sp>
        <p:nvSpPr>
          <p:cNvPr id="96" name="Google Shape;96;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7" name="Google Shape;97;p2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8" name="Google Shape;98;p2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9" name="Google Shape;99;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0"/>
        <p:cNvGrpSpPr/>
        <p:nvPr/>
      </p:nvGrpSpPr>
      <p:grpSpPr>
        <a:xfrm>
          <a:off x="0" y="0"/>
          <a:ext cx="0" cy="0"/>
          <a:chOff x="0" y="0"/>
          <a:chExt cx="0" cy="0"/>
        </a:xfrm>
      </p:grpSpPr>
      <p:sp>
        <p:nvSpPr>
          <p:cNvPr id="101" name="Google Shape;10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2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5" name="Google Shape;105;p2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6" name="Google Shape;10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7"/>
        <p:cNvGrpSpPr/>
        <p:nvPr/>
      </p:nvGrpSpPr>
      <p:grpSpPr>
        <a:xfrm>
          <a:off x="0" y="0"/>
          <a:ext cx="0" cy="0"/>
          <a:chOff x="0" y="0"/>
          <a:chExt cx="0" cy="0"/>
        </a:xfrm>
      </p:grpSpPr>
      <p:sp>
        <p:nvSpPr>
          <p:cNvPr id="108" name="Google Shape;108;p2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9" name="Google Shape;109;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2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3" name="Google Shape;113;p2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4" name="Google Shape;114;p28"/>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15" name="Google Shape;115;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6"/>
        <p:cNvGrpSpPr/>
        <p:nvPr/>
      </p:nvGrpSpPr>
      <p:grpSpPr>
        <a:xfrm>
          <a:off x="0" y="0"/>
          <a:ext cx="0" cy="0"/>
          <a:chOff x="0" y="0"/>
          <a:chExt cx="0" cy="0"/>
        </a:xfrm>
      </p:grpSpPr>
      <p:sp>
        <p:nvSpPr>
          <p:cNvPr id="117" name="Google Shape;117;p2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118" name="Google Shape;118;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9"/>
        <p:cNvGrpSpPr/>
        <p:nvPr/>
      </p:nvGrpSpPr>
      <p:grpSpPr>
        <a:xfrm>
          <a:off x="0" y="0"/>
          <a:ext cx="0" cy="0"/>
          <a:chOff x="0" y="0"/>
          <a:chExt cx="0" cy="0"/>
        </a:xfrm>
      </p:grpSpPr>
      <p:sp>
        <p:nvSpPr>
          <p:cNvPr id="120" name="Google Shape;120;p3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1" name="Google Shape;121;p30"/>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22" name="Google Shape;122;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123"/>
        <p:cNvGrpSpPr/>
        <p:nvPr/>
      </p:nvGrpSpPr>
      <p:grpSpPr>
        <a:xfrm>
          <a:off x="0" y="0"/>
          <a:ext cx="0" cy="0"/>
          <a:chOff x="0" y="0"/>
          <a:chExt cx="0" cy="0"/>
        </a:xfrm>
      </p:grpSpPr>
      <p:sp>
        <p:nvSpPr>
          <p:cNvPr id="124" name="Google Shape;124;p31"/>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5" name="Google Shape;125;p3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126"/>
        <p:cNvGrpSpPr/>
        <p:nvPr/>
      </p:nvGrpSpPr>
      <p:grpSpPr>
        <a:xfrm>
          <a:off x="0" y="0"/>
          <a:ext cx="0" cy="0"/>
          <a:chOff x="0" y="0"/>
          <a:chExt cx="0" cy="0"/>
        </a:xfrm>
      </p:grpSpPr>
      <p:sp>
        <p:nvSpPr>
          <p:cNvPr id="127" name="Google Shape;127;p32"/>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8" name="Google Shape;128;p3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129"/>
        <p:cNvGrpSpPr/>
        <p:nvPr/>
      </p:nvGrpSpPr>
      <p:grpSpPr>
        <a:xfrm>
          <a:off x="0" y="0"/>
          <a:ext cx="0" cy="0"/>
          <a:chOff x="0" y="0"/>
          <a:chExt cx="0" cy="0"/>
        </a:xfrm>
      </p:grpSpPr>
      <p:sp>
        <p:nvSpPr>
          <p:cNvPr id="130" name="Google Shape;130;p33"/>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1" name="Google Shape;131;p3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132"/>
        <p:cNvGrpSpPr/>
        <p:nvPr/>
      </p:nvGrpSpPr>
      <p:grpSpPr>
        <a:xfrm>
          <a:off x="0" y="0"/>
          <a:ext cx="0" cy="0"/>
          <a:chOff x="0" y="0"/>
          <a:chExt cx="0" cy="0"/>
        </a:xfrm>
      </p:grpSpPr>
      <p:sp>
        <p:nvSpPr>
          <p:cNvPr id="133" name="Google Shape;133;p34"/>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4" name="Google Shape;134;p3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135"/>
        <p:cNvGrpSpPr/>
        <p:nvPr/>
      </p:nvGrpSpPr>
      <p:grpSpPr>
        <a:xfrm>
          <a:off x="0" y="0"/>
          <a:ext cx="0" cy="0"/>
          <a:chOff x="0" y="0"/>
          <a:chExt cx="0" cy="0"/>
        </a:xfrm>
      </p:grpSpPr>
      <p:sp>
        <p:nvSpPr>
          <p:cNvPr id="136" name="Google Shape;136;p35"/>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7" name="Google Shape;137;p3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138"/>
        <p:cNvGrpSpPr/>
        <p:nvPr/>
      </p:nvGrpSpPr>
      <p:grpSpPr>
        <a:xfrm>
          <a:off x="0" y="0"/>
          <a:ext cx="0" cy="0"/>
          <a:chOff x="0" y="0"/>
          <a:chExt cx="0" cy="0"/>
        </a:xfrm>
      </p:grpSpPr>
      <p:sp>
        <p:nvSpPr>
          <p:cNvPr id="139" name="Google Shape;139;p36"/>
          <p:cNvSpPr/>
          <p:nvPr/>
        </p:nvSpPr>
        <p:spPr>
          <a:xfrm>
            <a:off x="0" y="329125"/>
            <a:ext cx="69300" cy="753000"/>
          </a:xfrm>
          <a:prstGeom prst="rect">
            <a:avLst/>
          </a:prstGeom>
          <a:solidFill>
            <a:srgbClr val="F2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0" name="Google Shape;140;p3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141"/>
        <p:cNvGrpSpPr/>
        <p:nvPr/>
      </p:nvGrpSpPr>
      <p:grpSpPr>
        <a:xfrm>
          <a:off x="0" y="0"/>
          <a:ext cx="0" cy="0"/>
          <a:chOff x="0" y="0"/>
          <a:chExt cx="0" cy="0"/>
        </a:xfrm>
      </p:grpSpPr>
      <p:sp>
        <p:nvSpPr>
          <p:cNvPr id="142" name="Google Shape;142;p37"/>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3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144"/>
        <p:cNvGrpSpPr/>
        <p:nvPr/>
      </p:nvGrpSpPr>
      <p:grpSpPr>
        <a:xfrm>
          <a:off x="0" y="0"/>
          <a:ext cx="0" cy="0"/>
          <a:chOff x="0" y="0"/>
          <a:chExt cx="0" cy="0"/>
        </a:xfrm>
      </p:grpSpPr>
      <p:sp>
        <p:nvSpPr>
          <p:cNvPr id="145" name="Google Shape;145;p38"/>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6" name="Google Shape;146;p3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7"/>
        <p:cNvGrpSpPr/>
        <p:nvPr/>
      </p:nvGrpSpPr>
      <p:grpSpPr>
        <a:xfrm>
          <a:off x="0" y="0"/>
          <a:ext cx="0" cy="0"/>
          <a:chOff x="0" y="0"/>
          <a:chExt cx="0" cy="0"/>
        </a:xfrm>
      </p:grpSpPr>
      <p:pic>
        <p:nvPicPr>
          <p:cNvPr id="148" name="Google Shape;148;p3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3.png"/><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1"/>
        <p:cNvGrpSpPr/>
        <p:nvPr/>
      </p:nvGrpSpPr>
      <p:grpSpPr>
        <a:xfrm>
          <a:off x="0" y="0"/>
          <a:ext cx="0" cy="0"/>
          <a:chOff x="0" y="0"/>
          <a:chExt cx="0" cy="0"/>
        </a:xfrm>
      </p:grpSpPr>
      <p:sp>
        <p:nvSpPr>
          <p:cNvPr id="82" name="Google Shape;82;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3" name="Google Shape;83;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pic>
        <p:nvPicPr>
          <p:cNvPr id="84" name="Google Shape;84;p20"/>
          <p:cNvPicPr preferRelativeResize="0"/>
          <p:nvPr/>
        </p:nvPicPr>
        <p:blipFill>
          <a:blip r:embed="rId21">
            <a:alphaModFix/>
          </a:blip>
          <a:stretch>
            <a:fillRect/>
          </a:stretch>
        </p:blipFill>
        <p:spPr>
          <a:xfrm>
            <a:off x="8421698" y="4841325"/>
            <a:ext cx="464876" cy="15299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7.xml"/><Relationship Id="rId5" Type="http://schemas.openxmlformats.org/officeDocument/2006/relationships/image" Target="../media/image27.jpg"/><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hyperlink" Target="https://framer.com/projects/Untitled--swAUOUEpV06RIy7eEUbL" TargetMode="External"/><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7.xml"/><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85F4"/>
        </a:solidFill>
        <a:effectLst/>
      </p:bgPr>
    </p:bg>
    <p:spTree>
      <p:nvGrpSpPr>
        <p:cNvPr id="1" name="Shape 152"/>
        <p:cNvGrpSpPr/>
        <p:nvPr/>
      </p:nvGrpSpPr>
      <p:grpSpPr>
        <a:xfrm>
          <a:off x="0" y="0"/>
          <a:ext cx="0" cy="0"/>
          <a:chOff x="0" y="0"/>
          <a:chExt cx="0" cy="0"/>
        </a:xfrm>
      </p:grpSpPr>
      <p:sp>
        <p:nvSpPr>
          <p:cNvPr id="153" name="Google Shape;153;p40"/>
          <p:cNvSpPr txBox="1"/>
          <p:nvPr/>
        </p:nvSpPr>
        <p:spPr>
          <a:xfrm>
            <a:off x="517675" y="1819738"/>
            <a:ext cx="4931100" cy="738900"/>
          </a:xfrm>
          <a:prstGeom prst="rect">
            <a:avLst/>
          </a:prstGeom>
          <a:noFill/>
          <a:ln>
            <a:noFill/>
          </a:ln>
        </p:spPr>
        <p:txBody>
          <a:bodyPr spcFirstLastPara="1" wrap="square" lIns="0" tIns="91425" rIns="91425" bIns="91425" anchor="t" anchorCtr="0">
            <a:spAutoFit/>
          </a:bodyPr>
          <a:lstStyle/>
          <a:p>
            <a:pPr lvl="0"/>
            <a:r>
              <a:rPr lang="en-US" sz="3600" dirty="0">
                <a:solidFill>
                  <a:srgbClr val="FFFFFF"/>
                </a:solidFill>
                <a:latin typeface="Open Sans SemiBold"/>
                <a:ea typeface="Open Sans SemiBold"/>
                <a:cs typeface="Open Sans SemiBold"/>
                <a:sym typeface="Open Sans SemiBold"/>
              </a:rPr>
              <a:t>Travel and </a:t>
            </a:r>
            <a:r>
              <a:rPr lang="en-US" sz="3600" dirty="0" smtClean="0">
                <a:solidFill>
                  <a:srgbClr val="FFFFFF"/>
                </a:solidFill>
                <a:latin typeface="Open Sans SemiBold"/>
                <a:ea typeface="Open Sans SemiBold"/>
                <a:cs typeface="Open Sans SemiBold"/>
                <a:sym typeface="Open Sans SemiBold"/>
              </a:rPr>
              <a:t>Tours-</a:t>
            </a:r>
            <a:r>
              <a:rPr lang="en-US" sz="3600" dirty="0" err="1" smtClean="0">
                <a:solidFill>
                  <a:srgbClr val="FFFFFF"/>
                </a:solidFill>
                <a:latin typeface="Open Sans SemiBold"/>
                <a:ea typeface="Open Sans SemiBold"/>
                <a:cs typeface="Open Sans SemiBold"/>
                <a:sym typeface="Open Sans SemiBold"/>
              </a:rPr>
              <a:t>Lb</a:t>
            </a:r>
            <a:endParaRPr sz="3600" dirty="0">
              <a:solidFill>
                <a:srgbClr val="FFFFFF"/>
              </a:solidFill>
              <a:latin typeface="Open Sans SemiBold"/>
              <a:ea typeface="Open Sans SemiBold"/>
              <a:cs typeface="Open Sans SemiBold"/>
              <a:sym typeface="Open Sans SemiBold"/>
            </a:endParaRPr>
          </a:p>
        </p:txBody>
      </p:sp>
      <p:sp>
        <p:nvSpPr>
          <p:cNvPr id="154" name="Google Shape;154;p40"/>
          <p:cNvSpPr txBox="1"/>
          <p:nvPr/>
        </p:nvSpPr>
        <p:spPr>
          <a:xfrm>
            <a:off x="517675" y="2769663"/>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FFFFFF"/>
                </a:solidFill>
                <a:latin typeface="Open Sans"/>
                <a:ea typeface="Open Sans"/>
                <a:cs typeface="Open Sans"/>
                <a:sym typeface="Open Sans"/>
              </a:rPr>
              <a:t>Rimah Houssameldine</a:t>
            </a:r>
            <a:endParaRPr sz="2400" dirty="0">
              <a:solidFill>
                <a:srgbClr val="FFFFFF"/>
              </a:solidFill>
              <a:latin typeface="Open Sans"/>
              <a:ea typeface="Open Sans"/>
              <a:cs typeface="Open Sans"/>
              <a:sym typeface="Open Sans"/>
            </a:endParaRPr>
          </a:p>
        </p:txBody>
      </p:sp>
      <p:cxnSp>
        <p:nvCxnSpPr>
          <p:cNvPr id="155" name="Google Shape;155;p40"/>
          <p:cNvCxnSpPr/>
          <p:nvPr/>
        </p:nvCxnSpPr>
        <p:spPr>
          <a:xfrm rot="10800000">
            <a:off x="517650" y="2670825"/>
            <a:ext cx="5808000" cy="0"/>
          </a:xfrm>
          <a:prstGeom prst="straightConnector1">
            <a:avLst/>
          </a:prstGeom>
          <a:noFill/>
          <a:ln w="19050" cap="flat" cmpd="sng">
            <a:solidFill>
              <a:srgbClr val="FFFFFF"/>
            </a:solidFill>
            <a:prstDash val="solid"/>
            <a:round/>
            <a:headEnd type="none" w="med" len="med"/>
            <a:tailEnd type="none" w="med" len="med"/>
          </a:ln>
        </p:spPr>
      </p:cxnSp>
      <p:pic>
        <p:nvPicPr>
          <p:cNvPr id="156" name="Google Shape;156;p40"/>
          <p:cNvPicPr preferRelativeResize="0"/>
          <p:nvPr/>
        </p:nvPicPr>
        <p:blipFill>
          <a:blip r:embed="rId3">
            <a:alphaModFix/>
          </a:blip>
          <a:stretch>
            <a:fillRect/>
          </a:stretch>
        </p:blipFill>
        <p:spPr>
          <a:xfrm>
            <a:off x="8421700" y="4841325"/>
            <a:ext cx="464875" cy="15665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04;p45"/>
          <p:cNvSpPr txBox="1"/>
          <p:nvPr/>
        </p:nvSpPr>
        <p:spPr>
          <a:xfrm>
            <a:off x="517675" y="433915"/>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research: summary</a:t>
            </a:r>
            <a:endParaRPr sz="2400" dirty="0">
              <a:solidFill>
                <a:srgbClr val="5F6368"/>
              </a:solidFill>
              <a:latin typeface="Open Sans"/>
              <a:ea typeface="Open Sans"/>
              <a:cs typeface="Open Sans"/>
              <a:sym typeface="Open Sans"/>
            </a:endParaRPr>
          </a:p>
        </p:txBody>
      </p:sp>
      <p:pic>
        <p:nvPicPr>
          <p:cNvPr id="3" name="Picture 2"/>
          <p:cNvPicPr>
            <a:picLocks noChangeAspect="1"/>
          </p:cNvPicPr>
          <p:nvPr/>
        </p:nvPicPr>
        <p:blipFill>
          <a:blip r:embed="rId2"/>
          <a:stretch>
            <a:fillRect/>
          </a:stretch>
        </p:blipFill>
        <p:spPr>
          <a:xfrm>
            <a:off x="301451" y="988015"/>
            <a:ext cx="7686989" cy="3865340"/>
          </a:xfrm>
          <a:prstGeom prst="rect">
            <a:avLst/>
          </a:prstGeom>
        </p:spPr>
      </p:pic>
    </p:spTree>
    <p:extLst>
      <p:ext uri="{BB962C8B-B14F-4D97-AF65-F5344CB8AC3E}">
        <p14:creationId xmlns:p14="http://schemas.microsoft.com/office/powerpoint/2010/main" val="11579777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orms response chart. Question title: When you organize a trip yourself, what problems do you face?. Number of responses: 15 responses.">
            <a:extLst>
              <a:ext uri="{FF2B5EF4-FFF2-40B4-BE49-F238E27FC236}">
                <a16:creationId xmlns:lc="http://schemas.openxmlformats.org/drawingml/2006/lockedCanvas" xmlns:a16="http://schemas.microsoft.com/office/drawing/2014/main" xmlns="" id="{F0FB8BE6-C2A9-4643-8AB3-197BD99957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525" y="1256580"/>
            <a:ext cx="8020050" cy="3812308"/>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204;p45"/>
          <p:cNvSpPr txBox="1"/>
          <p:nvPr/>
        </p:nvSpPr>
        <p:spPr>
          <a:xfrm>
            <a:off x="517675" y="433915"/>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research: summary</a:t>
            </a:r>
            <a:endParaRPr sz="2400" dirty="0">
              <a:solidFill>
                <a:srgbClr val="5F6368"/>
              </a:solidFill>
              <a:latin typeface="Open Sans"/>
              <a:ea typeface="Open Sans"/>
              <a:cs typeface="Open Sans"/>
              <a:sym typeface="Open Sans"/>
            </a:endParaRPr>
          </a:p>
        </p:txBody>
      </p:sp>
    </p:spTree>
    <p:extLst>
      <p:ext uri="{BB962C8B-B14F-4D97-AF65-F5344CB8AC3E}">
        <p14:creationId xmlns:p14="http://schemas.microsoft.com/office/powerpoint/2010/main" val="9290062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6"/>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213" name="Google Shape;213;p46"/>
          <p:cNvSpPr txBox="1"/>
          <p:nvPr/>
        </p:nvSpPr>
        <p:spPr>
          <a:xfrm>
            <a:off x="441463" y="2008850"/>
            <a:ext cx="1872600" cy="4002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Pain point</a:t>
            </a:r>
            <a:endParaRPr>
              <a:solidFill>
                <a:srgbClr val="4285F4"/>
              </a:solidFill>
              <a:latin typeface="Open Sans SemiBold"/>
              <a:ea typeface="Open Sans SemiBold"/>
              <a:cs typeface="Open Sans SemiBold"/>
              <a:sym typeface="Open Sans SemiBold"/>
            </a:endParaRPr>
          </a:p>
        </p:txBody>
      </p:sp>
      <p:sp>
        <p:nvSpPr>
          <p:cNvPr id="214" name="Google Shape;214;p46"/>
          <p:cNvSpPr txBox="1"/>
          <p:nvPr/>
        </p:nvSpPr>
        <p:spPr>
          <a:xfrm>
            <a:off x="441475" y="2522475"/>
            <a:ext cx="1872600" cy="1246465"/>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dirty="0">
                <a:solidFill>
                  <a:srgbClr val="5F6368"/>
                </a:solidFill>
                <a:latin typeface="Open Sans"/>
                <a:ea typeface="Open Sans"/>
                <a:cs typeface="Open Sans"/>
                <a:sym typeface="Open Sans"/>
              </a:rPr>
              <a:t>Since the app is free and would run ads only for finance us, we might face an issue keeping the app free.</a:t>
            </a:r>
            <a:endParaRPr lang="en-US" sz="1200" dirty="0"/>
          </a:p>
        </p:txBody>
      </p:sp>
      <p:sp>
        <p:nvSpPr>
          <p:cNvPr id="215" name="Google Shape;215;p46"/>
          <p:cNvSpPr txBox="1"/>
          <p:nvPr/>
        </p:nvSpPr>
        <p:spPr>
          <a:xfrm>
            <a:off x="3642820" y="1977016"/>
            <a:ext cx="1872600" cy="4002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Pain point</a:t>
            </a:r>
            <a:endParaRPr dirty="0">
              <a:solidFill>
                <a:srgbClr val="4285F4"/>
              </a:solidFill>
              <a:latin typeface="Open Sans SemiBold"/>
              <a:ea typeface="Open Sans SemiBold"/>
              <a:cs typeface="Open Sans SemiBold"/>
              <a:sym typeface="Open Sans SemiBold"/>
            </a:endParaRPr>
          </a:p>
        </p:txBody>
      </p:sp>
      <p:sp>
        <p:nvSpPr>
          <p:cNvPr id="216" name="Google Shape;216;p46"/>
          <p:cNvSpPr txBox="1"/>
          <p:nvPr/>
        </p:nvSpPr>
        <p:spPr>
          <a:xfrm>
            <a:off x="3642820" y="2522475"/>
            <a:ext cx="1872600" cy="1883562"/>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dirty="0">
                <a:solidFill>
                  <a:srgbClr val="5F6368"/>
                </a:solidFill>
                <a:latin typeface="Open Sans"/>
                <a:ea typeface="Open Sans"/>
                <a:cs typeface="Open Sans"/>
                <a:sym typeface="Open Sans"/>
              </a:rPr>
              <a:t>The app provides rate feature to </a:t>
            </a:r>
            <a:r>
              <a:rPr lang="en-US" sz="1200" dirty="0" smtClean="0">
                <a:solidFill>
                  <a:srgbClr val="5F6368"/>
                </a:solidFill>
                <a:latin typeface="Open Sans"/>
                <a:ea typeface="Open Sans"/>
                <a:cs typeface="Open Sans"/>
                <a:sym typeface="Open Sans"/>
              </a:rPr>
              <a:t>rate the places in Lebanon. </a:t>
            </a:r>
            <a:r>
              <a:rPr lang="en-US" sz="1200" dirty="0">
                <a:solidFill>
                  <a:srgbClr val="5F6368"/>
                </a:solidFill>
                <a:latin typeface="Open Sans"/>
                <a:ea typeface="Open Sans"/>
                <a:cs typeface="Open Sans"/>
                <a:sym typeface="Open Sans"/>
              </a:rPr>
              <a:t>Therefore group of people might create rating attacks on to lower the rate for one beyond another.</a:t>
            </a:r>
            <a:endParaRPr lang="en-US" sz="1200" dirty="0"/>
          </a:p>
        </p:txBody>
      </p:sp>
      <p:sp>
        <p:nvSpPr>
          <p:cNvPr id="217" name="Google Shape;217;p46"/>
          <p:cNvSpPr txBox="1"/>
          <p:nvPr/>
        </p:nvSpPr>
        <p:spPr>
          <a:xfrm>
            <a:off x="6844177" y="2008850"/>
            <a:ext cx="1872600" cy="4002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Pain point</a:t>
            </a:r>
            <a:endParaRPr dirty="0">
              <a:solidFill>
                <a:srgbClr val="4285F4"/>
              </a:solidFill>
              <a:latin typeface="Open Sans SemiBold"/>
              <a:ea typeface="Open Sans SemiBold"/>
              <a:cs typeface="Open Sans SemiBold"/>
              <a:sym typeface="Open Sans SemiBold"/>
            </a:endParaRPr>
          </a:p>
        </p:txBody>
      </p:sp>
      <p:sp>
        <p:nvSpPr>
          <p:cNvPr id="218" name="Google Shape;218;p46"/>
          <p:cNvSpPr txBox="1"/>
          <p:nvPr/>
        </p:nvSpPr>
        <p:spPr>
          <a:xfrm>
            <a:off x="6844177" y="2522475"/>
            <a:ext cx="1872600" cy="1883562"/>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dirty="0">
                <a:solidFill>
                  <a:srgbClr val="5F6368"/>
                </a:solidFill>
                <a:latin typeface="Open Sans"/>
                <a:ea typeface="Open Sans"/>
                <a:cs typeface="Open Sans"/>
                <a:sym typeface="Open Sans"/>
              </a:rPr>
              <a:t>The app would suggest </a:t>
            </a:r>
            <a:r>
              <a:rPr lang="en-US" sz="1200" dirty="0" smtClean="0">
                <a:solidFill>
                  <a:srgbClr val="5F6368"/>
                </a:solidFill>
                <a:latin typeface="Open Sans"/>
                <a:ea typeface="Open Sans"/>
                <a:cs typeface="Open Sans"/>
                <a:sym typeface="Open Sans"/>
              </a:rPr>
              <a:t>some places </a:t>
            </a:r>
            <a:r>
              <a:rPr lang="en-US" sz="1200" dirty="0">
                <a:solidFill>
                  <a:srgbClr val="5F6368"/>
                </a:solidFill>
                <a:latin typeface="Open Sans"/>
                <a:ea typeface="Open Sans"/>
                <a:cs typeface="Open Sans"/>
                <a:sym typeface="Open Sans"/>
              </a:rPr>
              <a:t>for the </a:t>
            </a:r>
            <a:r>
              <a:rPr lang="en-US" sz="1200" dirty="0" smtClean="0">
                <a:solidFill>
                  <a:srgbClr val="5F6368"/>
                </a:solidFill>
                <a:latin typeface="Open Sans"/>
                <a:ea typeface="Open Sans"/>
                <a:cs typeface="Open Sans"/>
                <a:sym typeface="Open Sans"/>
              </a:rPr>
              <a:t>users to visit, </a:t>
            </a:r>
            <a:r>
              <a:rPr lang="en-US" sz="1200" dirty="0">
                <a:solidFill>
                  <a:srgbClr val="5F6368"/>
                </a:solidFill>
                <a:latin typeface="Open Sans"/>
                <a:ea typeface="Open Sans"/>
                <a:cs typeface="Open Sans"/>
                <a:sym typeface="Open Sans"/>
              </a:rPr>
              <a:t>we fear that the algorithm doesn’t work well and suggest un-liked </a:t>
            </a:r>
            <a:r>
              <a:rPr lang="en-US" sz="1200" dirty="0" smtClean="0">
                <a:solidFill>
                  <a:srgbClr val="5F6368"/>
                </a:solidFill>
                <a:latin typeface="Open Sans"/>
                <a:ea typeface="Open Sans"/>
                <a:cs typeface="Open Sans"/>
                <a:sym typeface="Open Sans"/>
              </a:rPr>
              <a:t>place </a:t>
            </a:r>
            <a:r>
              <a:rPr lang="en-US" sz="1200" dirty="0">
                <a:solidFill>
                  <a:srgbClr val="5F6368"/>
                </a:solidFill>
                <a:latin typeface="Open Sans"/>
                <a:ea typeface="Open Sans"/>
                <a:cs typeface="Open Sans"/>
                <a:sym typeface="Open Sans"/>
              </a:rPr>
              <a:t>for the user and the user delete the app</a:t>
            </a:r>
            <a:endParaRPr lang="en-US" sz="1200" dirty="0"/>
          </a:p>
        </p:txBody>
      </p:sp>
      <p:sp>
        <p:nvSpPr>
          <p:cNvPr id="221" name="Google Shape;221;p46"/>
          <p:cNvSpPr/>
          <p:nvPr/>
        </p:nvSpPr>
        <p:spPr>
          <a:xfrm>
            <a:off x="1121125"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22" name="Google Shape;222;p46"/>
          <p:cNvSpPr/>
          <p:nvPr/>
        </p:nvSpPr>
        <p:spPr>
          <a:xfrm>
            <a:off x="4322470"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23" name="Google Shape;223;p46"/>
          <p:cNvSpPr/>
          <p:nvPr/>
        </p:nvSpPr>
        <p:spPr>
          <a:xfrm>
            <a:off x="7523827" y="1382121"/>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dirty="0">
                <a:solidFill>
                  <a:srgbClr val="FFFFFF"/>
                </a:solidFill>
                <a:latin typeface="Google Sans Medium"/>
                <a:ea typeface="Google Sans Medium"/>
                <a:cs typeface="Google Sans Medium"/>
                <a:sym typeface="Google Sans Medium"/>
              </a:rPr>
              <a:t>3</a:t>
            </a:r>
            <a:endParaRPr sz="2200" dirty="0">
              <a:solidFill>
                <a:srgbClr val="FFFFFF"/>
              </a:solidFill>
              <a:latin typeface="Google Sans Medium"/>
              <a:ea typeface="Google Sans Medium"/>
              <a:cs typeface="Google Sans Medium"/>
              <a:sym typeface="Google Sans Medium"/>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47"/>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Persona: </a:t>
            </a:r>
            <a:r>
              <a:rPr lang="en" sz="2400" b="1" dirty="0" smtClean="0">
                <a:solidFill>
                  <a:srgbClr val="5F6368"/>
                </a:solidFill>
                <a:latin typeface="Open Sans"/>
                <a:ea typeface="Open Sans"/>
                <a:cs typeface="Open Sans"/>
                <a:sym typeface="Open Sans"/>
              </a:rPr>
              <a:t>Grace</a:t>
            </a:r>
            <a:endParaRPr sz="2400" b="1" dirty="0">
              <a:solidFill>
                <a:srgbClr val="5F6368"/>
              </a:solidFill>
              <a:latin typeface="Open Sans"/>
              <a:ea typeface="Open Sans"/>
              <a:cs typeface="Open Sans"/>
              <a:sym typeface="Open Sans"/>
            </a:endParaRPr>
          </a:p>
        </p:txBody>
      </p:sp>
      <p:sp>
        <p:nvSpPr>
          <p:cNvPr id="231" name="Google Shape;231;p47"/>
          <p:cNvSpPr txBox="1"/>
          <p:nvPr/>
        </p:nvSpPr>
        <p:spPr>
          <a:xfrm>
            <a:off x="517675" y="1674400"/>
            <a:ext cx="2184600" cy="4708951"/>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Problem statement</a:t>
            </a:r>
            <a:r>
              <a:rPr lang="en" dirty="0" smtClean="0">
                <a:solidFill>
                  <a:srgbClr val="EA4335"/>
                </a:solidFill>
                <a:latin typeface="Open Sans SemiBold"/>
                <a:ea typeface="Open Sans SemiBold"/>
                <a:cs typeface="Open Sans SemiBold"/>
                <a:sym typeface="Open Sans SemiBold"/>
              </a:rPr>
              <a:t>:</a:t>
            </a:r>
            <a:endParaRPr dirty="0" smtClean="0">
              <a:solidFill>
                <a:srgbClr val="EA4335"/>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dirty="0" smtClean="0">
                <a:solidFill>
                  <a:srgbClr val="5F6368"/>
                </a:solidFill>
                <a:latin typeface="Open Sans"/>
                <a:ea typeface="Open Sans"/>
                <a:cs typeface="Open Sans"/>
                <a:sym typeface="Open Sans"/>
              </a:rPr>
              <a:t>Grace is a travel blogger. Who loves to travel across Lebanon discovering new places and experience the local culture, who </a:t>
            </a:r>
            <a:r>
              <a:rPr lang="en" dirty="0">
                <a:solidFill>
                  <a:srgbClr val="5F6368"/>
                </a:solidFill>
                <a:latin typeface="Open Sans"/>
                <a:ea typeface="Open Sans"/>
                <a:cs typeface="Open Sans"/>
                <a:sym typeface="Open Sans"/>
              </a:rPr>
              <a:t>needs </a:t>
            </a:r>
            <a:r>
              <a:rPr lang="en" dirty="0" smtClean="0">
                <a:solidFill>
                  <a:srgbClr val="5F6368"/>
                </a:solidFill>
                <a:latin typeface="Open Sans"/>
                <a:ea typeface="Open Sans"/>
                <a:cs typeface="Open Sans"/>
                <a:sym typeface="Open Sans"/>
              </a:rPr>
              <a:t>to get as much local information about places in Lebanon.</a:t>
            </a:r>
          </a:p>
          <a:p>
            <a:pPr marL="0" lvl="0" indent="0" algn="l" rtl="0">
              <a:lnSpc>
                <a:spcPct val="150000"/>
              </a:lnSpc>
              <a:spcBef>
                <a:spcPts val="0"/>
              </a:spcBef>
              <a:spcAft>
                <a:spcPts val="0"/>
              </a:spcAft>
              <a:buNone/>
            </a:pPr>
            <a:endParaRPr lang="en"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lang="en" dirty="0" smtClean="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p>
        </p:txBody>
      </p:sp>
      <p:pic>
        <p:nvPicPr>
          <p:cNvPr id="2" name="Picture 1"/>
          <p:cNvPicPr>
            <a:picLocks noChangeAspect="1"/>
          </p:cNvPicPr>
          <p:nvPr/>
        </p:nvPicPr>
        <p:blipFill>
          <a:blip r:embed="rId3"/>
          <a:stretch>
            <a:fillRect/>
          </a:stretch>
        </p:blipFill>
        <p:spPr>
          <a:xfrm>
            <a:off x="6094435" y="3961768"/>
            <a:ext cx="2317700" cy="1121865"/>
          </a:xfrm>
          <a:prstGeom prst="rect">
            <a:avLst/>
          </a:prstGeom>
        </p:spPr>
      </p:pic>
      <p:pic>
        <p:nvPicPr>
          <p:cNvPr id="3" name="Picture 2"/>
          <p:cNvPicPr>
            <a:picLocks noChangeAspect="1"/>
          </p:cNvPicPr>
          <p:nvPr/>
        </p:nvPicPr>
        <p:blipFill>
          <a:blip r:embed="rId4"/>
          <a:stretch>
            <a:fillRect/>
          </a:stretch>
        </p:blipFill>
        <p:spPr>
          <a:xfrm>
            <a:off x="5975469" y="1346293"/>
            <a:ext cx="2385916" cy="464434"/>
          </a:xfrm>
          <a:prstGeom prst="rect">
            <a:avLst/>
          </a:prstGeom>
        </p:spPr>
      </p:pic>
      <p:sp>
        <p:nvSpPr>
          <p:cNvPr id="8" name="Google Shape;231;p47"/>
          <p:cNvSpPr txBox="1"/>
          <p:nvPr/>
        </p:nvSpPr>
        <p:spPr>
          <a:xfrm>
            <a:off x="3571493" y="3148036"/>
            <a:ext cx="1653723" cy="1246465"/>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US" sz="1000" dirty="0" smtClean="0">
                <a:solidFill>
                  <a:schemeClr val="accent6">
                    <a:lumMod val="75000"/>
                  </a:schemeClr>
                </a:solidFill>
                <a:latin typeface="Arial Black" panose="020B0A04020102020204" pitchFamily="34" charset="0"/>
              </a:rPr>
              <a:t>Grace </a:t>
            </a:r>
            <a:r>
              <a:rPr lang="en-US" sz="1000" dirty="0" err="1" smtClean="0">
                <a:solidFill>
                  <a:schemeClr val="accent6">
                    <a:lumMod val="75000"/>
                  </a:schemeClr>
                </a:solidFill>
                <a:latin typeface="Arial Black" panose="020B0A04020102020204" pitchFamily="34" charset="0"/>
              </a:rPr>
              <a:t>McCulley</a:t>
            </a:r>
            <a:endParaRPr lang="en-US" sz="1000" dirty="0" smtClean="0">
              <a:solidFill>
                <a:schemeClr val="accent6">
                  <a:lumMod val="75000"/>
                </a:schemeClr>
              </a:solidFill>
              <a:latin typeface="Arial Black" panose="020B0A04020102020204" pitchFamily="34" charset="0"/>
            </a:endParaRPr>
          </a:p>
          <a:p>
            <a:pPr marL="0" lvl="0" indent="0" algn="l" rtl="0">
              <a:lnSpc>
                <a:spcPct val="150000"/>
              </a:lnSpc>
              <a:spcBef>
                <a:spcPts val="0"/>
              </a:spcBef>
              <a:spcAft>
                <a:spcPts val="0"/>
              </a:spcAft>
              <a:buNone/>
            </a:pPr>
            <a:r>
              <a:rPr lang="en-US" sz="900" dirty="0" smtClean="0"/>
              <a:t>Age: 28</a:t>
            </a:r>
          </a:p>
          <a:p>
            <a:pPr marL="0" lvl="0" indent="0" algn="l" rtl="0">
              <a:lnSpc>
                <a:spcPct val="150000"/>
              </a:lnSpc>
              <a:spcBef>
                <a:spcPts val="0"/>
              </a:spcBef>
              <a:spcAft>
                <a:spcPts val="0"/>
              </a:spcAft>
              <a:buNone/>
            </a:pPr>
            <a:r>
              <a:rPr lang="en-US" sz="900" dirty="0" smtClean="0"/>
              <a:t>Education: Solo Traveler</a:t>
            </a:r>
          </a:p>
          <a:p>
            <a:pPr marL="0" lvl="0" indent="0" algn="l" rtl="0">
              <a:lnSpc>
                <a:spcPct val="150000"/>
              </a:lnSpc>
              <a:spcBef>
                <a:spcPts val="0"/>
              </a:spcBef>
              <a:spcAft>
                <a:spcPts val="0"/>
              </a:spcAft>
              <a:buNone/>
            </a:pPr>
            <a:r>
              <a:rPr lang="en-US" sz="900" dirty="0" smtClean="0"/>
              <a:t>Hometown: New York</a:t>
            </a:r>
          </a:p>
          <a:p>
            <a:pPr marL="0" lvl="0" indent="0" algn="l" rtl="0">
              <a:lnSpc>
                <a:spcPct val="150000"/>
              </a:lnSpc>
              <a:spcBef>
                <a:spcPts val="0"/>
              </a:spcBef>
              <a:spcAft>
                <a:spcPts val="0"/>
              </a:spcAft>
              <a:buNone/>
            </a:pPr>
            <a:endParaRPr sz="900" dirty="0"/>
          </a:p>
        </p:txBody>
      </p:sp>
      <p:pic>
        <p:nvPicPr>
          <p:cNvPr id="5" name="Picture 4"/>
          <p:cNvPicPr>
            <a:picLocks noChangeAspect="1"/>
          </p:cNvPicPr>
          <p:nvPr/>
        </p:nvPicPr>
        <p:blipFill>
          <a:blip r:embed="rId5"/>
          <a:stretch>
            <a:fillRect/>
          </a:stretch>
        </p:blipFill>
        <p:spPr>
          <a:xfrm>
            <a:off x="3086677" y="1346293"/>
            <a:ext cx="2322543" cy="1678401"/>
          </a:xfrm>
          <a:prstGeom prst="rect">
            <a:avLst/>
          </a:prstGeom>
        </p:spPr>
      </p:pic>
      <p:pic>
        <p:nvPicPr>
          <p:cNvPr id="6" name="Picture 5"/>
          <p:cNvPicPr>
            <a:picLocks noChangeAspect="1"/>
          </p:cNvPicPr>
          <p:nvPr/>
        </p:nvPicPr>
        <p:blipFill>
          <a:blip r:embed="rId6"/>
          <a:stretch>
            <a:fillRect/>
          </a:stretch>
        </p:blipFill>
        <p:spPr>
          <a:xfrm>
            <a:off x="5520520" y="1981884"/>
            <a:ext cx="3465531" cy="1479824"/>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7" name="Google Shape;237;p48"/>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journey </a:t>
            </a:r>
            <a:r>
              <a:rPr lang="en" sz="2400" dirty="0" smtClean="0">
                <a:solidFill>
                  <a:srgbClr val="5F6368"/>
                </a:solidFill>
                <a:latin typeface="Open Sans"/>
                <a:ea typeface="Open Sans"/>
                <a:cs typeface="Open Sans"/>
                <a:sym typeface="Open Sans"/>
              </a:rPr>
              <a:t>map:</a:t>
            </a:r>
            <a:endParaRPr sz="2400" dirty="0">
              <a:solidFill>
                <a:srgbClr val="5F6368"/>
              </a:solidFill>
              <a:latin typeface="Open Sans"/>
              <a:ea typeface="Open Sans"/>
              <a:cs typeface="Open Sans"/>
              <a:sym typeface="Open Sans"/>
            </a:endParaRPr>
          </a:p>
        </p:txBody>
      </p:sp>
      <p:pic>
        <p:nvPicPr>
          <p:cNvPr id="2" name="Picture 1"/>
          <p:cNvPicPr>
            <a:picLocks noChangeAspect="1"/>
          </p:cNvPicPr>
          <p:nvPr/>
        </p:nvPicPr>
        <p:blipFill>
          <a:blip r:embed="rId3"/>
          <a:stretch>
            <a:fillRect/>
          </a:stretch>
        </p:blipFill>
        <p:spPr>
          <a:xfrm>
            <a:off x="219075" y="1078449"/>
            <a:ext cx="8924925" cy="4048225"/>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37;p48"/>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a:t>
            </a:r>
            <a:r>
              <a:rPr lang="en" sz="2400" dirty="0" smtClean="0">
                <a:solidFill>
                  <a:srgbClr val="5F6368"/>
                </a:solidFill>
                <a:latin typeface="Open Sans"/>
                <a:ea typeface="Open Sans"/>
                <a:cs typeface="Open Sans"/>
                <a:sym typeface="Open Sans"/>
              </a:rPr>
              <a:t>flow:</a:t>
            </a:r>
            <a:endParaRPr sz="2400" dirty="0">
              <a:solidFill>
                <a:srgbClr val="5F6368"/>
              </a:solidFill>
              <a:latin typeface="Open Sans"/>
              <a:ea typeface="Open Sans"/>
              <a:cs typeface="Open Sans"/>
              <a:sym typeface="Open Sans"/>
            </a:endParaRPr>
          </a:p>
        </p:txBody>
      </p:sp>
      <p:pic>
        <p:nvPicPr>
          <p:cNvPr id="3" name="Picture 2"/>
          <p:cNvPicPr>
            <a:picLocks noChangeAspect="1"/>
          </p:cNvPicPr>
          <p:nvPr/>
        </p:nvPicPr>
        <p:blipFill>
          <a:blip r:embed="rId2"/>
          <a:stretch>
            <a:fillRect/>
          </a:stretch>
        </p:blipFill>
        <p:spPr>
          <a:xfrm>
            <a:off x="209999" y="1514475"/>
            <a:ext cx="3571875" cy="438150"/>
          </a:xfrm>
          <a:prstGeom prst="rect">
            <a:avLst/>
          </a:prstGeom>
        </p:spPr>
      </p:pic>
      <p:pic>
        <p:nvPicPr>
          <p:cNvPr id="6" name="Picture 5"/>
          <p:cNvPicPr>
            <a:picLocks noChangeAspect="1"/>
          </p:cNvPicPr>
          <p:nvPr/>
        </p:nvPicPr>
        <p:blipFill>
          <a:blip r:embed="rId3"/>
          <a:stretch>
            <a:fillRect/>
          </a:stretch>
        </p:blipFill>
        <p:spPr>
          <a:xfrm>
            <a:off x="3781874" y="1514475"/>
            <a:ext cx="4718200" cy="3375259"/>
          </a:xfrm>
          <a:prstGeom prst="rect">
            <a:avLst/>
          </a:prstGeom>
        </p:spPr>
      </p:pic>
      <p:cxnSp>
        <p:nvCxnSpPr>
          <p:cNvPr id="8" name="Straight Arrow Connector 7"/>
          <p:cNvCxnSpPr/>
          <p:nvPr/>
        </p:nvCxnSpPr>
        <p:spPr>
          <a:xfrm>
            <a:off x="3781874" y="1724025"/>
            <a:ext cx="19957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7183416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9900"/>
        </a:solidFill>
        <a:effectLst/>
      </p:bgPr>
    </p:bg>
    <p:spTree>
      <p:nvGrpSpPr>
        <p:cNvPr id="1" name="Shape 243"/>
        <p:cNvGrpSpPr/>
        <p:nvPr/>
      </p:nvGrpSpPr>
      <p:grpSpPr>
        <a:xfrm>
          <a:off x="0" y="0"/>
          <a:ext cx="0" cy="0"/>
          <a:chOff x="0" y="0"/>
          <a:chExt cx="0" cy="0"/>
        </a:xfrm>
      </p:grpSpPr>
      <p:sp>
        <p:nvSpPr>
          <p:cNvPr id="244" name="Google Shape;244;p49"/>
          <p:cNvSpPr txBox="1"/>
          <p:nvPr/>
        </p:nvSpPr>
        <p:spPr>
          <a:xfrm>
            <a:off x="3721275" y="1886850"/>
            <a:ext cx="63021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Paper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Digital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Low-fidelity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Usability studies</a:t>
            </a:r>
            <a:endParaRPr>
              <a:solidFill>
                <a:srgbClr val="FFFFFF"/>
              </a:solidFill>
              <a:latin typeface="Open Sans"/>
              <a:ea typeface="Open Sans"/>
              <a:cs typeface="Open Sans"/>
              <a:sym typeface="Open Sans"/>
            </a:endParaRPr>
          </a:p>
        </p:txBody>
      </p:sp>
      <p:sp>
        <p:nvSpPr>
          <p:cNvPr id="245" name="Google Shape;245;p49"/>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46" name="Google Shape;246;p49"/>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2" name="Google Shape;252;p5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Paper wireframes </a:t>
            </a:r>
            <a:endParaRPr sz="2400">
              <a:solidFill>
                <a:srgbClr val="5F6368"/>
              </a:solidFill>
              <a:latin typeface="Open Sans"/>
              <a:ea typeface="Open Sans"/>
              <a:cs typeface="Open Sans"/>
              <a:sym typeface="Open Sans"/>
            </a:endParaRPr>
          </a:p>
        </p:txBody>
      </p:sp>
      <p:sp>
        <p:nvSpPr>
          <p:cNvPr id="253" name="Google Shape;253;p50"/>
          <p:cNvSpPr txBox="1"/>
          <p:nvPr/>
        </p:nvSpPr>
        <p:spPr>
          <a:xfrm>
            <a:off x="517675" y="1522550"/>
            <a:ext cx="2421300" cy="1261854"/>
          </a:xfrm>
          <a:prstGeom prst="rect">
            <a:avLst/>
          </a:prstGeom>
          <a:noFill/>
          <a:ln>
            <a:noFill/>
          </a:ln>
        </p:spPr>
        <p:txBody>
          <a:bodyPr spcFirstLastPara="1" wrap="square" lIns="0" tIns="91425" rIns="91425" bIns="91425" anchor="t" anchorCtr="0">
            <a:spAutoFit/>
          </a:bodyPr>
          <a:lstStyle/>
          <a:p>
            <a:pPr lvl="0"/>
            <a:r>
              <a:rPr lang="en-US" dirty="0">
                <a:solidFill>
                  <a:srgbClr val="5F6368"/>
                </a:solidFill>
                <a:latin typeface="Open Sans"/>
                <a:ea typeface="Open Sans"/>
                <a:cs typeface="Open Sans"/>
                <a:sym typeface="Open Sans"/>
              </a:rPr>
              <a:t>We started our design phase by using the simple paper </a:t>
            </a:r>
            <a:r>
              <a:rPr lang="en-US" dirty="0" smtClean="0">
                <a:solidFill>
                  <a:srgbClr val="5F6368"/>
                </a:solidFill>
                <a:latin typeface="Open Sans"/>
                <a:ea typeface="Open Sans"/>
                <a:cs typeface="Open Sans"/>
                <a:sym typeface="Open Sans"/>
              </a:rPr>
              <a:t>wire framing </a:t>
            </a:r>
            <a:r>
              <a:rPr lang="en-US" dirty="0">
                <a:solidFill>
                  <a:srgbClr val="5F6368"/>
                </a:solidFill>
                <a:latin typeface="Open Sans"/>
                <a:ea typeface="Open Sans"/>
                <a:cs typeface="Open Sans"/>
                <a:sym typeface="Open Sans"/>
              </a:rPr>
              <a:t>technique to be the base prototype of the app</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1979" y="68826"/>
            <a:ext cx="3658314" cy="4778477"/>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51"/>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60" name="Google Shape;260;p51"/>
          <p:cNvSpPr txBox="1"/>
          <p:nvPr/>
        </p:nvSpPr>
        <p:spPr>
          <a:xfrm>
            <a:off x="517675" y="1522550"/>
            <a:ext cx="2421300" cy="1154132"/>
          </a:xfrm>
          <a:prstGeom prst="rect">
            <a:avLst/>
          </a:prstGeom>
          <a:noFill/>
          <a:ln>
            <a:noFill/>
          </a:ln>
        </p:spPr>
        <p:txBody>
          <a:bodyPr spcFirstLastPara="1" wrap="square" lIns="0" tIns="91425" rIns="91425" bIns="91425" anchor="t" anchorCtr="0">
            <a:spAutoFit/>
          </a:bodyPr>
          <a:lstStyle/>
          <a:p>
            <a:pPr lvl="0">
              <a:lnSpc>
                <a:spcPct val="150000"/>
              </a:lnSpc>
              <a:buClr>
                <a:schemeClr val="dk1"/>
              </a:buClr>
              <a:buSzPts val="1100"/>
            </a:pPr>
            <a:r>
              <a:rPr lang="en" dirty="0" smtClean="0">
                <a:solidFill>
                  <a:srgbClr val="5F6368"/>
                </a:solidFill>
                <a:latin typeface="Open Sans"/>
                <a:ea typeface="Open Sans"/>
                <a:cs typeface="Open Sans"/>
                <a:sym typeface="Open Sans"/>
              </a:rPr>
              <a:t>Then </a:t>
            </a:r>
            <a:r>
              <a:rPr lang="en" dirty="0">
                <a:solidFill>
                  <a:srgbClr val="5F6368"/>
                </a:solidFill>
                <a:latin typeface="Open Sans"/>
                <a:ea typeface="Open Sans"/>
                <a:cs typeface="Open Sans"/>
                <a:sym typeface="Open Sans"/>
              </a:rPr>
              <a:t>we used digital wireframing to present the functionality of the app</a:t>
            </a:r>
          </a:p>
        </p:txBody>
      </p:sp>
      <p:pic>
        <p:nvPicPr>
          <p:cNvPr id="11" name="Picture 10">
            <a:extLst>
              <a:ext uri="{FF2B5EF4-FFF2-40B4-BE49-F238E27FC236}">
                <a16:creationId xmlns:lc="http://schemas.openxmlformats.org/drawingml/2006/lockedCanvas" xmlns:a16="http://schemas.microsoft.com/office/drawing/2014/main" xmlns="" id="{95B0065F-6D47-0C4E-910E-5B1A4855155B}"/>
              </a:ext>
            </a:extLst>
          </p:cNvPr>
          <p:cNvPicPr>
            <a:picLocks noChangeAspect="1"/>
          </p:cNvPicPr>
          <p:nvPr/>
        </p:nvPicPr>
        <p:blipFill>
          <a:blip r:embed="rId3"/>
          <a:stretch>
            <a:fillRect/>
          </a:stretch>
        </p:blipFill>
        <p:spPr>
          <a:xfrm>
            <a:off x="2867025" y="1078450"/>
            <a:ext cx="5854646" cy="3703099"/>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72" name="Google Shape;272;p52"/>
          <p:cNvSpPr txBox="1"/>
          <p:nvPr/>
        </p:nvSpPr>
        <p:spPr>
          <a:xfrm>
            <a:off x="517675" y="1522550"/>
            <a:ext cx="1292075" cy="1200298"/>
          </a:xfrm>
          <a:prstGeom prst="rect">
            <a:avLst/>
          </a:prstGeom>
          <a:noFill/>
          <a:ln>
            <a:noFill/>
          </a:ln>
        </p:spPr>
        <p:txBody>
          <a:bodyPr spcFirstLastPara="1" wrap="square" lIns="0" tIns="91425" rIns="91425" bIns="91425" anchor="t" anchorCtr="0">
            <a:spAutoFit/>
          </a:bodyPr>
          <a:lstStyle/>
          <a:p>
            <a:pPr lvl="0">
              <a:lnSpc>
                <a:spcPct val="150000"/>
              </a:lnSpc>
            </a:pPr>
            <a:r>
              <a:rPr lang="en-US" sz="1100" dirty="0">
                <a:solidFill>
                  <a:srgbClr val="5F6368"/>
                </a:solidFill>
                <a:latin typeface="Open Sans"/>
                <a:ea typeface="Open Sans"/>
                <a:cs typeface="Open Sans"/>
                <a:sym typeface="Open Sans"/>
              </a:rPr>
              <a:t>After that we used the low fidelity prototype as the app prototype</a:t>
            </a:r>
            <a:endParaRPr lang="en" sz="1100" dirty="0">
              <a:solidFill>
                <a:srgbClr val="5F6368"/>
              </a:solidFill>
              <a:latin typeface="Open Sans"/>
              <a:ea typeface="Open Sans"/>
              <a:cs typeface="Open Sans"/>
              <a:sym typeface="Open Sans"/>
            </a:endParaRPr>
          </a:p>
        </p:txBody>
      </p:sp>
      <p:pic>
        <p:nvPicPr>
          <p:cNvPr id="2" name="Picture 1"/>
          <p:cNvPicPr>
            <a:picLocks noChangeAspect="1"/>
          </p:cNvPicPr>
          <p:nvPr/>
        </p:nvPicPr>
        <p:blipFill>
          <a:blip r:embed="rId3"/>
          <a:stretch>
            <a:fillRect/>
          </a:stretch>
        </p:blipFill>
        <p:spPr>
          <a:xfrm>
            <a:off x="3238500" y="119062"/>
            <a:ext cx="5334000" cy="4861267"/>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2" name="Google Shape;162;p41"/>
          <p:cNvSpPr txBox="1"/>
          <p:nvPr/>
        </p:nvSpPr>
        <p:spPr>
          <a:xfrm>
            <a:off x="1231075" y="1604200"/>
            <a:ext cx="40860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product: </a:t>
            </a:r>
            <a:endParaRPr dirty="0">
              <a:solidFill>
                <a:srgbClr val="4285F4"/>
              </a:solidFill>
              <a:latin typeface="Open Sans SemiBold"/>
              <a:ea typeface="Open Sans SemiBold"/>
              <a:cs typeface="Open Sans SemiBold"/>
              <a:sym typeface="Open Sans SemiBold"/>
            </a:endParaRPr>
          </a:p>
          <a:p>
            <a:pPr lvl="0">
              <a:lnSpc>
                <a:spcPct val="150000"/>
              </a:lnSpc>
              <a:buClr>
                <a:schemeClr val="dk1"/>
              </a:buClr>
              <a:buSzPts val="1100"/>
            </a:pPr>
            <a:r>
              <a:rPr lang="en-US" sz="1200" dirty="0">
                <a:solidFill>
                  <a:srgbClr val="5F6368"/>
                </a:solidFill>
                <a:latin typeface="Open Sans"/>
                <a:ea typeface="Open Sans"/>
                <a:cs typeface="Open Sans"/>
                <a:sym typeface="Open Sans"/>
              </a:rPr>
              <a:t>This project is started to help those people who want to travel </a:t>
            </a:r>
            <a:r>
              <a:rPr lang="en-US" sz="1200" dirty="0" smtClean="0">
                <a:solidFill>
                  <a:srgbClr val="5F6368"/>
                </a:solidFill>
                <a:latin typeface="Open Sans"/>
                <a:ea typeface="Open Sans"/>
                <a:cs typeface="Open Sans"/>
                <a:sym typeface="Open Sans"/>
              </a:rPr>
              <a:t>and discover </a:t>
            </a:r>
            <a:r>
              <a:rPr lang="en-US" sz="1200" dirty="0" smtClean="0">
                <a:solidFill>
                  <a:srgbClr val="5F6368"/>
                </a:solidFill>
                <a:latin typeface="Open Sans"/>
                <a:ea typeface="Open Sans"/>
                <a:cs typeface="Open Sans"/>
                <a:sym typeface="Open Sans"/>
              </a:rPr>
              <a:t>Lebanon </a:t>
            </a:r>
            <a:r>
              <a:rPr lang="en-US" sz="1200" dirty="0">
                <a:solidFill>
                  <a:srgbClr val="5F6368"/>
                </a:solidFill>
                <a:latin typeface="Open Sans"/>
                <a:ea typeface="Open Sans"/>
                <a:cs typeface="Open Sans"/>
                <a:sym typeface="Open Sans"/>
              </a:rPr>
              <a:t>and don't know which place to visit this app will </a:t>
            </a:r>
            <a:r>
              <a:rPr lang="en-US" sz="1200" dirty="0" smtClean="0">
                <a:solidFill>
                  <a:srgbClr val="5F6368"/>
                </a:solidFill>
                <a:latin typeface="Open Sans"/>
                <a:ea typeface="Open Sans"/>
                <a:cs typeface="Open Sans"/>
                <a:sym typeface="Open Sans"/>
              </a:rPr>
              <a:t>provide </a:t>
            </a:r>
            <a:r>
              <a:rPr lang="en-US" sz="1200" dirty="0">
                <a:solidFill>
                  <a:srgbClr val="5F6368"/>
                </a:solidFill>
                <a:latin typeface="Open Sans"/>
                <a:ea typeface="Open Sans"/>
                <a:cs typeface="Open Sans"/>
                <a:sym typeface="Open Sans"/>
              </a:rPr>
              <a:t>all </a:t>
            </a:r>
            <a:r>
              <a:rPr lang="en-US" sz="1200" dirty="0" smtClean="0">
                <a:solidFill>
                  <a:srgbClr val="5F6368"/>
                </a:solidFill>
                <a:latin typeface="Open Sans"/>
                <a:ea typeface="Open Sans"/>
                <a:cs typeface="Open Sans"/>
                <a:sym typeface="Open Sans"/>
              </a:rPr>
              <a:t>the information </a:t>
            </a:r>
            <a:r>
              <a:rPr lang="en-US" sz="1200" dirty="0">
                <a:solidFill>
                  <a:srgbClr val="5F6368"/>
                </a:solidFill>
                <a:latin typeface="Open Sans"/>
                <a:ea typeface="Open Sans"/>
                <a:cs typeface="Open Sans"/>
                <a:sym typeface="Open Sans"/>
              </a:rPr>
              <a:t>required.</a:t>
            </a:r>
            <a:endParaRPr sz="1200" b="1" dirty="0">
              <a:solidFill>
                <a:srgbClr val="1967D2"/>
              </a:solidFill>
              <a:latin typeface="Open Sans"/>
              <a:ea typeface="Open Sans"/>
              <a:cs typeface="Open Sans"/>
              <a:sym typeface="Open Sans"/>
            </a:endParaRPr>
          </a:p>
        </p:txBody>
      </p:sp>
      <p:sp>
        <p:nvSpPr>
          <p:cNvPr id="163" name="Google Shape;163;p41"/>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64" name="Google Shape;164;p41"/>
          <p:cNvSpPr/>
          <p:nvPr/>
        </p:nvSpPr>
        <p:spPr>
          <a:xfrm>
            <a:off x="517675" y="16042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1"/>
          <p:cNvSpPr txBox="1"/>
          <p:nvPr/>
        </p:nvSpPr>
        <p:spPr>
          <a:xfrm>
            <a:off x="1231075" y="3172985"/>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Project duration:</a:t>
            </a:r>
            <a:endParaRPr dirty="0">
              <a:solidFill>
                <a:srgbClr val="1967D2"/>
              </a:solidFill>
              <a:latin typeface="Open Sans SemiBold"/>
              <a:ea typeface="Open Sans SemiBold"/>
              <a:cs typeface="Open Sans SemiBold"/>
              <a:sym typeface="Open Sans SemiBold"/>
            </a:endParaRPr>
          </a:p>
          <a:p>
            <a:pPr lvl="0">
              <a:lnSpc>
                <a:spcPct val="150000"/>
              </a:lnSpc>
              <a:buClr>
                <a:schemeClr val="dk1"/>
              </a:buClr>
              <a:buSzPts val="1100"/>
            </a:pPr>
            <a:r>
              <a:rPr lang="en-US" sz="1200" dirty="0" smtClean="0">
                <a:solidFill>
                  <a:srgbClr val="5F6368"/>
                </a:solidFill>
                <a:latin typeface="Open Sans"/>
                <a:ea typeface="Open Sans"/>
                <a:cs typeface="Open Sans"/>
                <a:sym typeface="Open Sans"/>
              </a:rPr>
              <a:t>May </a:t>
            </a:r>
            <a:r>
              <a:rPr lang="en-US" sz="1200" dirty="0">
                <a:solidFill>
                  <a:srgbClr val="5F6368"/>
                </a:solidFill>
                <a:latin typeface="Open Sans"/>
                <a:ea typeface="Open Sans"/>
                <a:cs typeface="Open Sans"/>
                <a:sym typeface="Open Sans"/>
              </a:rPr>
              <a:t>2022 – June 2022</a:t>
            </a:r>
          </a:p>
        </p:txBody>
      </p:sp>
      <p:sp>
        <p:nvSpPr>
          <p:cNvPr id="166" name="Google Shape;166;p41"/>
          <p:cNvSpPr/>
          <p:nvPr/>
        </p:nvSpPr>
        <p:spPr>
          <a:xfrm>
            <a:off x="517675" y="3172985"/>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1"/>
          <p:cNvSpPr/>
          <p:nvPr/>
        </p:nvSpPr>
        <p:spPr>
          <a:xfrm>
            <a:off x="643388" y="3299236"/>
            <a:ext cx="261874" cy="260801"/>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68" name="Google Shape;168;p41"/>
          <p:cNvSpPr/>
          <p:nvPr/>
        </p:nvSpPr>
        <p:spPr>
          <a:xfrm>
            <a:off x="610514" y="1752262"/>
            <a:ext cx="327623" cy="217176"/>
          </a:xfrm>
          <a:custGeom>
            <a:avLst/>
            <a:gdLst/>
            <a:ahLst/>
            <a:cxnLst/>
            <a:rect l="l" t="t" r="r" b="b"/>
            <a:pathLst>
              <a:path w="1149" h="765" extrusionOk="0">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pic>
        <p:nvPicPr>
          <p:cNvPr id="2" name="Picture 1"/>
          <p:cNvPicPr>
            <a:picLocks noChangeAspect="1"/>
          </p:cNvPicPr>
          <p:nvPr/>
        </p:nvPicPr>
        <p:blipFill>
          <a:blip r:embed="rId3"/>
          <a:stretch>
            <a:fillRect/>
          </a:stretch>
        </p:blipFill>
        <p:spPr>
          <a:xfrm>
            <a:off x="5317075" y="681038"/>
            <a:ext cx="3681513" cy="3843338"/>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4" name="Google Shape;284;p53"/>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dirty="0">
                <a:solidFill>
                  <a:srgbClr val="5F6368"/>
                </a:solidFill>
                <a:latin typeface="Open Sans"/>
                <a:ea typeface="Open Sans"/>
                <a:cs typeface="Open Sans"/>
                <a:sym typeface="Open Sans"/>
              </a:rPr>
              <a:t>Low-fidelity prototype</a:t>
            </a:r>
            <a:endParaRPr sz="2400" dirty="0">
              <a:solidFill>
                <a:srgbClr val="5F6368"/>
              </a:solidFill>
              <a:latin typeface="Open Sans"/>
              <a:ea typeface="Open Sans"/>
              <a:cs typeface="Open Sans"/>
              <a:sym typeface="Open Sans"/>
            </a:endParaRPr>
          </a:p>
        </p:txBody>
      </p:sp>
      <p:sp>
        <p:nvSpPr>
          <p:cNvPr id="286" name="Google Shape;286;p53"/>
          <p:cNvSpPr txBox="1"/>
          <p:nvPr/>
        </p:nvSpPr>
        <p:spPr>
          <a:xfrm>
            <a:off x="517675" y="1078449"/>
            <a:ext cx="2711300" cy="3647122"/>
          </a:xfrm>
          <a:prstGeom prst="rect">
            <a:avLst/>
          </a:prstGeom>
          <a:noFill/>
          <a:ln>
            <a:noFill/>
          </a:ln>
        </p:spPr>
        <p:txBody>
          <a:bodyPr spcFirstLastPara="1" wrap="square" lIns="0" tIns="91425" rIns="91425" bIns="91425" anchor="t" anchorCtr="0">
            <a:spAutoFit/>
          </a:bodyPr>
          <a:lstStyle/>
          <a:p>
            <a:pPr lvl="0">
              <a:lnSpc>
                <a:spcPct val="150000"/>
              </a:lnSpc>
            </a:pPr>
            <a:r>
              <a:rPr lang="en-US" sz="1000" dirty="0">
                <a:solidFill>
                  <a:srgbClr val="5F6368"/>
                </a:solidFill>
                <a:latin typeface="Open Sans"/>
                <a:ea typeface="Open Sans"/>
                <a:cs typeface="Open Sans"/>
                <a:sym typeface="Open Sans"/>
              </a:rPr>
              <a:t>With this Low Fidelity prototype, we can see how the user can navigate between pages, beginning with the Log In page and progressing to the main page where he/she can explore the offers by selecting the destination and also filtering by hotel rate, location, and price range, narrowing down to choose the number of rooms and guests, and then applying all to get the deal he/she likes and then proceeding to payment by selecting to reserve their best offer. In addition to seeing his favorites and searches, the user may view details about his profile by selecting Profile from the home page.</a:t>
            </a:r>
            <a:endParaRPr sz="1000" dirty="0">
              <a:latin typeface="Open Sans"/>
              <a:ea typeface="Open Sans"/>
              <a:cs typeface="Open Sans"/>
              <a:sym typeface="Open San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18075" y="609600"/>
            <a:ext cx="4212093" cy="4219575"/>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4"/>
          <p:cNvSpPr txBox="1"/>
          <p:nvPr/>
        </p:nvSpPr>
        <p:spPr>
          <a:xfrm>
            <a:off x="517675" y="4481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292" name="Google Shape;292;p54"/>
          <p:cNvSpPr txBox="1"/>
          <p:nvPr/>
        </p:nvSpPr>
        <p:spPr>
          <a:xfrm>
            <a:off x="532875" y="1050575"/>
            <a:ext cx="7873500" cy="927916"/>
          </a:xfrm>
          <a:prstGeom prst="rect">
            <a:avLst/>
          </a:prstGeom>
          <a:noFill/>
          <a:ln>
            <a:noFill/>
          </a:ln>
        </p:spPr>
        <p:txBody>
          <a:bodyPr spcFirstLastPara="1" wrap="square" lIns="0" tIns="91425" rIns="91425" bIns="91425" anchor="t" anchorCtr="0">
            <a:spAutoFit/>
          </a:bodyPr>
          <a:lstStyle/>
          <a:p>
            <a:pPr lvl="0">
              <a:lnSpc>
                <a:spcPct val="115000"/>
              </a:lnSpc>
            </a:pPr>
            <a:r>
              <a:rPr lang="en-US" dirty="0">
                <a:solidFill>
                  <a:srgbClr val="5F6368"/>
                </a:solidFill>
                <a:latin typeface="Open Sans"/>
                <a:ea typeface="Open Sans"/>
                <a:cs typeface="Open Sans"/>
                <a:sym typeface="Open Sans"/>
              </a:rPr>
              <a:t>Few researches and app testing was involved in the development process to come up with few </a:t>
            </a:r>
            <a:r>
              <a:rPr lang="en-US" dirty="0" smtClean="0">
                <a:solidFill>
                  <a:srgbClr val="5F6368"/>
                </a:solidFill>
                <a:latin typeface="Open Sans"/>
                <a:ea typeface="Open Sans"/>
                <a:cs typeface="Open Sans"/>
                <a:sym typeface="Open Sans"/>
              </a:rPr>
              <a:t>founding </a:t>
            </a:r>
            <a:r>
              <a:rPr lang="en-US" dirty="0">
                <a:solidFill>
                  <a:srgbClr val="5F6368"/>
                </a:solidFill>
                <a:latin typeface="Open Sans"/>
                <a:ea typeface="Open Sans"/>
                <a:cs typeface="Open Sans"/>
                <a:sym typeface="Open Sans"/>
              </a:rPr>
              <a:t>:</a:t>
            </a:r>
          </a:p>
          <a:p>
            <a:pPr marL="0" lvl="0" indent="0" algn="l" rtl="0">
              <a:lnSpc>
                <a:spcPct val="115000"/>
              </a:lnSpc>
              <a:spcBef>
                <a:spcPts val="0"/>
              </a:spcBef>
              <a:spcAft>
                <a:spcPts val="0"/>
              </a:spcAft>
              <a:buNone/>
            </a:pPr>
            <a:endParaRPr dirty="0">
              <a:solidFill>
                <a:srgbClr val="5F6368"/>
              </a:solidFill>
              <a:latin typeface="Open Sans"/>
              <a:ea typeface="Open Sans"/>
              <a:cs typeface="Open Sans"/>
              <a:sym typeface="Open Sans"/>
            </a:endParaRPr>
          </a:p>
        </p:txBody>
      </p:sp>
      <p:sp>
        <p:nvSpPr>
          <p:cNvPr id="293" name="Google Shape;293;p54"/>
          <p:cNvSpPr txBox="1"/>
          <p:nvPr/>
        </p:nvSpPr>
        <p:spPr>
          <a:xfrm>
            <a:off x="456675" y="2022575"/>
            <a:ext cx="3336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F29900"/>
                </a:solidFill>
                <a:latin typeface="Open Sans"/>
                <a:ea typeface="Open Sans"/>
                <a:cs typeface="Open Sans"/>
                <a:sym typeface="Open Sans"/>
              </a:rPr>
              <a:t>Round 1 findings</a:t>
            </a:r>
            <a:endParaRPr b="1">
              <a:solidFill>
                <a:srgbClr val="F29900"/>
              </a:solidFill>
            </a:endParaRPr>
          </a:p>
        </p:txBody>
      </p:sp>
      <p:sp>
        <p:nvSpPr>
          <p:cNvPr id="294" name="Google Shape;294;p54"/>
          <p:cNvSpPr/>
          <p:nvPr/>
        </p:nvSpPr>
        <p:spPr>
          <a:xfrm>
            <a:off x="4477900" y="2422775"/>
            <a:ext cx="3775800" cy="20637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4"/>
          <p:cNvSpPr txBox="1"/>
          <p:nvPr/>
        </p:nvSpPr>
        <p:spPr>
          <a:xfrm>
            <a:off x="4984525" y="2568500"/>
            <a:ext cx="3336000" cy="680156"/>
          </a:xfrm>
          <a:prstGeom prst="rect">
            <a:avLst/>
          </a:prstGeom>
          <a:noFill/>
          <a:ln>
            <a:noFill/>
          </a:ln>
        </p:spPr>
        <p:txBody>
          <a:bodyPr spcFirstLastPara="1" wrap="square" lIns="91425" tIns="91425" rIns="91425" bIns="91425" anchor="t" anchorCtr="0">
            <a:spAutoFit/>
          </a:bodyPr>
          <a:lstStyle/>
          <a:p>
            <a:pPr lvl="0">
              <a:lnSpc>
                <a:spcPct val="115000"/>
              </a:lnSpc>
            </a:pPr>
            <a:r>
              <a:rPr lang="en-US" dirty="0">
                <a:solidFill>
                  <a:srgbClr val="5F6368"/>
                </a:solidFill>
                <a:latin typeface="Open Sans"/>
                <a:ea typeface="Open Sans"/>
                <a:cs typeface="Open Sans"/>
                <a:sym typeface="Open Sans"/>
              </a:rPr>
              <a:t>Simple, meaningful icons are better to use for user experience</a:t>
            </a:r>
          </a:p>
        </p:txBody>
      </p:sp>
      <p:sp>
        <p:nvSpPr>
          <p:cNvPr id="296" name="Google Shape;296;p54"/>
          <p:cNvSpPr/>
          <p:nvPr/>
        </p:nvSpPr>
        <p:spPr>
          <a:xfrm>
            <a:off x="4671550" y="263119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297" name="Google Shape;297;p54"/>
          <p:cNvSpPr txBox="1"/>
          <p:nvPr/>
        </p:nvSpPr>
        <p:spPr>
          <a:xfrm>
            <a:off x="4984525" y="3198325"/>
            <a:ext cx="3336000" cy="432396"/>
          </a:xfrm>
          <a:prstGeom prst="rect">
            <a:avLst/>
          </a:prstGeom>
          <a:noFill/>
          <a:ln>
            <a:noFill/>
          </a:ln>
        </p:spPr>
        <p:txBody>
          <a:bodyPr spcFirstLastPara="1" wrap="square" lIns="91425" tIns="91425" rIns="91425" bIns="91425" anchor="t" anchorCtr="0">
            <a:spAutoFit/>
          </a:bodyPr>
          <a:lstStyle/>
          <a:p>
            <a:pPr lvl="0">
              <a:lnSpc>
                <a:spcPct val="115000"/>
              </a:lnSpc>
            </a:pPr>
            <a:r>
              <a:rPr lang="en-US" dirty="0">
                <a:solidFill>
                  <a:srgbClr val="5F6368"/>
                </a:solidFill>
                <a:latin typeface="Open Sans"/>
                <a:ea typeface="Open Sans"/>
                <a:cs typeface="Open Sans"/>
                <a:sym typeface="Open Sans"/>
              </a:rPr>
              <a:t>Use more images and illustrations</a:t>
            </a:r>
          </a:p>
        </p:txBody>
      </p:sp>
      <p:sp>
        <p:nvSpPr>
          <p:cNvPr id="298" name="Google Shape;298;p54"/>
          <p:cNvSpPr/>
          <p:nvPr/>
        </p:nvSpPr>
        <p:spPr>
          <a:xfrm>
            <a:off x="4671550" y="3261023"/>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299" name="Google Shape;299;p54"/>
          <p:cNvSpPr txBox="1"/>
          <p:nvPr/>
        </p:nvSpPr>
        <p:spPr>
          <a:xfrm>
            <a:off x="4416900" y="2022575"/>
            <a:ext cx="3336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F29900"/>
                </a:solidFill>
                <a:latin typeface="Open Sans"/>
                <a:ea typeface="Open Sans"/>
                <a:cs typeface="Open Sans"/>
                <a:sym typeface="Open Sans"/>
              </a:rPr>
              <a:t>Round 2 findings</a:t>
            </a:r>
            <a:endParaRPr b="1">
              <a:solidFill>
                <a:srgbClr val="F29900"/>
              </a:solidFill>
            </a:endParaRPr>
          </a:p>
        </p:txBody>
      </p:sp>
      <p:sp>
        <p:nvSpPr>
          <p:cNvPr id="300" name="Google Shape;300;p54"/>
          <p:cNvSpPr txBox="1"/>
          <p:nvPr/>
        </p:nvSpPr>
        <p:spPr>
          <a:xfrm>
            <a:off x="4937363" y="3828150"/>
            <a:ext cx="3336000" cy="432396"/>
          </a:xfrm>
          <a:prstGeom prst="rect">
            <a:avLst/>
          </a:prstGeom>
          <a:noFill/>
          <a:ln>
            <a:noFill/>
          </a:ln>
        </p:spPr>
        <p:txBody>
          <a:bodyPr spcFirstLastPara="1" wrap="square" lIns="91425" tIns="91425" rIns="91425" bIns="91425" anchor="t" anchorCtr="0">
            <a:spAutoFit/>
          </a:bodyPr>
          <a:lstStyle/>
          <a:p>
            <a:pPr lvl="0">
              <a:lnSpc>
                <a:spcPct val="115000"/>
              </a:lnSpc>
            </a:pPr>
            <a:r>
              <a:rPr lang="en-US" dirty="0">
                <a:solidFill>
                  <a:srgbClr val="5F6368"/>
                </a:solidFill>
                <a:latin typeface="Open Sans"/>
                <a:ea typeface="Open Sans"/>
                <a:cs typeface="Open Sans"/>
                <a:sym typeface="Open Sans"/>
              </a:rPr>
              <a:t>The interface should not be boring</a:t>
            </a:r>
          </a:p>
        </p:txBody>
      </p:sp>
      <p:sp>
        <p:nvSpPr>
          <p:cNvPr id="301" name="Google Shape;301;p54"/>
          <p:cNvSpPr/>
          <p:nvPr/>
        </p:nvSpPr>
        <p:spPr>
          <a:xfrm>
            <a:off x="4671538" y="389084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
        <p:nvSpPr>
          <p:cNvPr id="302" name="Google Shape;302;p54"/>
          <p:cNvSpPr/>
          <p:nvPr/>
        </p:nvSpPr>
        <p:spPr>
          <a:xfrm>
            <a:off x="456675" y="2422775"/>
            <a:ext cx="3775800" cy="20637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4"/>
          <p:cNvSpPr txBox="1"/>
          <p:nvPr/>
        </p:nvSpPr>
        <p:spPr>
          <a:xfrm>
            <a:off x="963300" y="2568500"/>
            <a:ext cx="3336000" cy="680156"/>
          </a:xfrm>
          <a:prstGeom prst="rect">
            <a:avLst/>
          </a:prstGeom>
          <a:noFill/>
          <a:ln>
            <a:noFill/>
          </a:ln>
        </p:spPr>
        <p:txBody>
          <a:bodyPr spcFirstLastPara="1" wrap="square" lIns="91425" tIns="91425" rIns="91425" bIns="91425" anchor="t" anchorCtr="0">
            <a:spAutoFit/>
          </a:bodyPr>
          <a:lstStyle/>
          <a:p>
            <a:pPr lvl="0">
              <a:lnSpc>
                <a:spcPct val="115000"/>
              </a:lnSpc>
            </a:pPr>
            <a:r>
              <a:rPr lang="en-US" dirty="0">
                <a:solidFill>
                  <a:srgbClr val="5F6368"/>
                </a:solidFill>
                <a:latin typeface="Open Sans"/>
                <a:ea typeface="Open Sans"/>
                <a:cs typeface="Open Sans"/>
                <a:sym typeface="Open Sans"/>
              </a:rPr>
              <a:t>Colors with more contrast are preferred in the background</a:t>
            </a:r>
            <a:endParaRPr lang="en-US" dirty="0"/>
          </a:p>
        </p:txBody>
      </p:sp>
      <p:sp>
        <p:nvSpPr>
          <p:cNvPr id="304" name="Google Shape;304;p54"/>
          <p:cNvSpPr/>
          <p:nvPr/>
        </p:nvSpPr>
        <p:spPr>
          <a:xfrm>
            <a:off x="650325" y="263119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305" name="Google Shape;305;p54"/>
          <p:cNvSpPr txBox="1"/>
          <p:nvPr/>
        </p:nvSpPr>
        <p:spPr>
          <a:xfrm>
            <a:off x="963300" y="3198325"/>
            <a:ext cx="3336000" cy="680156"/>
          </a:xfrm>
          <a:prstGeom prst="rect">
            <a:avLst/>
          </a:prstGeom>
          <a:noFill/>
          <a:ln>
            <a:noFill/>
          </a:ln>
        </p:spPr>
        <p:txBody>
          <a:bodyPr spcFirstLastPara="1" wrap="square" lIns="91425" tIns="91425" rIns="91425" bIns="91425" anchor="t" anchorCtr="0">
            <a:spAutoFit/>
          </a:bodyPr>
          <a:lstStyle/>
          <a:p>
            <a:pPr lvl="0">
              <a:lnSpc>
                <a:spcPct val="115000"/>
              </a:lnSpc>
            </a:pPr>
            <a:r>
              <a:rPr lang="en-US" dirty="0">
                <a:solidFill>
                  <a:srgbClr val="5F6368"/>
                </a:solidFill>
                <a:latin typeface="Open Sans"/>
                <a:ea typeface="Open Sans"/>
                <a:cs typeface="Open Sans"/>
                <a:sym typeface="Open Sans"/>
              </a:rPr>
              <a:t>The app design should all be linked together </a:t>
            </a:r>
          </a:p>
        </p:txBody>
      </p:sp>
      <p:sp>
        <p:nvSpPr>
          <p:cNvPr id="306" name="Google Shape;306;p54"/>
          <p:cNvSpPr/>
          <p:nvPr/>
        </p:nvSpPr>
        <p:spPr>
          <a:xfrm>
            <a:off x="650325" y="3261023"/>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307" name="Google Shape;307;p54"/>
          <p:cNvSpPr txBox="1"/>
          <p:nvPr/>
        </p:nvSpPr>
        <p:spPr>
          <a:xfrm>
            <a:off x="916138" y="3828150"/>
            <a:ext cx="3336000" cy="432396"/>
          </a:xfrm>
          <a:prstGeom prst="rect">
            <a:avLst/>
          </a:prstGeom>
          <a:noFill/>
          <a:ln>
            <a:noFill/>
          </a:ln>
        </p:spPr>
        <p:txBody>
          <a:bodyPr spcFirstLastPara="1" wrap="square" lIns="91425" tIns="91425" rIns="91425" bIns="91425" anchor="t" anchorCtr="0">
            <a:spAutoFit/>
          </a:bodyPr>
          <a:lstStyle/>
          <a:p>
            <a:pPr lvl="0">
              <a:lnSpc>
                <a:spcPct val="115000"/>
              </a:lnSpc>
            </a:pPr>
            <a:r>
              <a:rPr lang="en-US" dirty="0">
                <a:solidFill>
                  <a:srgbClr val="5F6368"/>
                </a:solidFill>
                <a:latin typeface="Open Sans"/>
                <a:ea typeface="Open Sans"/>
                <a:cs typeface="Open Sans"/>
                <a:sym typeface="Open Sans"/>
              </a:rPr>
              <a:t>Interface should always be simple</a:t>
            </a:r>
            <a:endParaRPr lang="en-US" dirty="0"/>
          </a:p>
        </p:txBody>
      </p:sp>
      <p:sp>
        <p:nvSpPr>
          <p:cNvPr id="308" name="Google Shape;308;p54"/>
          <p:cNvSpPr/>
          <p:nvPr/>
        </p:nvSpPr>
        <p:spPr>
          <a:xfrm>
            <a:off x="650313" y="389084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34A853"/>
        </a:solidFill>
        <a:effectLst/>
      </p:bgPr>
    </p:bg>
    <p:spTree>
      <p:nvGrpSpPr>
        <p:cNvPr id="1" name="Shape 312"/>
        <p:cNvGrpSpPr/>
        <p:nvPr/>
      </p:nvGrpSpPr>
      <p:grpSpPr>
        <a:xfrm>
          <a:off x="0" y="0"/>
          <a:ext cx="0" cy="0"/>
          <a:chOff x="0" y="0"/>
          <a:chExt cx="0" cy="0"/>
        </a:xfrm>
      </p:grpSpPr>
      <p:sp>
        <p:nvSpPr>
          <p:cNvPr id="313" name="Google Shape;313;p55"/>
          <p:cNvSpPr txBox="1"/>
          <p:nvPr/>
        </p:nvSpPr>
        <p:spPr>
          <a:xfrm>
            <a:off x="3721275" y="2048400"/>
            <a:ext cx="3990000" cy="10467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Accessibility</a:t>
            </a:r>
            <a:endParaRPr>
              <a:solidFill>
                <a:srgbClr val="FFFFFF"/>
              </a:solidFill>
              <a:latin typeface="Open Sans"/>
              <a:ea typeface="Open Sans"/>
              <a:cs typeface="Open Sans"/>
              <a:sym typeface="Open Sans"/>
            </a:endParaRPr>
          </a:p>
        </p:txBody>
      </p:sp>
      <p:sp>
        <p:nvSpPr>
          <p:cNvPr id="314" name="Google Shape;314;p55"/>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Refining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315" name="Google Shape;315;p55"/>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56"/>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21" name="Google Shape;321;p56"/>
          <p:cNvSpPr txBox="1"/>
          <p:nvPr/>
        </p:nvSpPr>
        <p:spPr>
          <a:xfrm>
            <a:off x="517675" y="1522550"/>
            <a:ext cx="2421300" cy="2769959"/>
          </a:xfrm>
          <a:prstGeom prst="rect">
            <a:avLst/>
          </a:prstGeom>
          <a:noFill/>
          <a:ln>
            <a:noFill/>
          </a:ln>
        </p:spPr>
        <p:txBody>
          <a:bodyPr spcFirstLastPara="1" wrap="square" lIns="0" tIns="91425" rIns="91425" bIns="91425" anchor="t" anchorCtr="0">
            <a:spAutoFit/>
          </a:bodyPr>
          <a:lstStyle/>
          <a:p>
            <a:pPr lvl="0">
              <a:lnSpc>
                <a:spcPct val="150000"/>
              </a:lnSpc>
            </a:pPr>
            <a:r>
              <a:rPr lang="en-US" dirty="0">
                <a:solidFill>
                  <a:srgbClr val="5F6368"/>
                </a:solidFill>
                <a:latin typeface="Open Sans"/>
                <a:ea typeface="Open Sans"/>
                <a:cs typeface="Open Sans"/>
                <a:sym typeface="Open Sans"/>
              </a:rPr>
              <a:t>The colors of the app were really annoying for users to look at, and the </a:t>
            </a:r>
            <a:r>
              <a:rPr lang="en-US" dirty="0" err="1">
                <a:solidFill>
                  <a:srgbClr val="5F6368"/>
                </a:solidFill>
                <a:latin typeface="Open Sans"/>
                <a:ea typeface="Open Sans"/>
                <a:cs typeface="Open Sans"/>
                <a:sym typeface="Open Sans"/>
              </a:rPr>
              <a:t>ui</a:t>
            </a:r>
            <a:r>
              <a:rPr lang="en-US" dirty="0">
                <a:solidFill>
                  <a:srgbClr val="5F6368"/>
                </a:solidFill>
                <a:latin typeface="Open Sans"/>
                <a:ea typeface="Open Sans"/>
                <a:cs typeface="Open Sans"/>
                <a:sym typeface="Open Sans"/>
              </a:rPr>
              <a:t> elements were really annoying because of the small size and appearance of the buttons</a:t>
            </a:r>
          </a:p>
          <a:p>
            <a:pPr marL="0" lvl="0" indent="0" algn="l" rtl="0">
              <a:lnSpc>
                <a:spcPct val="150000"/>
              </a:lnSpc>
              <a:spcBef>
                <a:spcPts val="0"/>
              </a:spcBef>
              <a:spcAft>
                <a:spcPts val="0"/>
              </a:spcAft>
              <a:buNone/>
            </a:pPr>
            <a:endParaRPr dirty="0"/>
          </a:p>
        </p:txBody>
      </p:sp>
      <p:sp>
        <p:nvSpPr>
          <p:cNvPr id="326" name="Google Shape;326;p56"/>
          <p:cNvSpPr txBox="1"/>
          <p:nvPr/>
        </p:nvSpPr>
        <p:spPr>
          <a:xfrm>
            <a:off x="3987775" y="847613"/>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Before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sp>
        <p:nvSpPr>
          <p:cNvPr id="327" name="Google Shape;327;p56"/>
          <p:cNvSpPr txBox="1"/>
          <p:nvPr/>
        </p:nvSpPr>
        <p:spPr>
          <a:xfrm>
            <a:off x="6060100" y="820551"/>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After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8150" y="1285875"/>
            <a:ext cx="3884275" cy="3537678"/>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57"/>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Mockups</a:t>
            </a:r>
            <a:endParaRPr sz="2400" dirty="0">
              <a:solidFill>
                <a:srgbClr val="5F6368"/>
              </a:solidFill>
              <a:latin typeface="Open Sans"/>
              <a:ea typeface="Open Sans"/>
              <a:cs typeface="Open Sans"/>
              <a:sym typeface="Open Sans"/>
            </a:endParaRPr>
          </a:p>
        </p:txBody>
      </p:sp>
      <p:sp>
        <p:nvSpPr>
          <p:cNvPr id="334" name="Google Shape;334;p57"/>
          <p:cNvSpPr txBox="1"/>
          <p:nvPr/>
        </p:nvSpPr>
        <p:spPr>
          <a:xfrm>
            <a:off x="340868" y="1526034"/>
            <a:ext cx="2421300" cy="2469877"/>
          </a:xfrm>
          <a:prstGeom prst="rect">
            <a:avLst/>
          </a:prstGeom>
          <a:noFill/>
          <a:ln>
            <a:noFill/>
          </a:ln>
        </p:spPr>
        <p:txBody>
          <a:bodyPr spcFirstLastPara="1" wrap="square" lIns="0" tIns="91425" rIns="91425" bIns="91425" anchor="t" anchorCtr="0">
            <a:spAutoFit/>
          </a:bodyPr>
          <a:lstStyle/>
          <a:p>
            <a:pPr lvl="0">
              <a:lnSpc>
                <a:spcPct val="150000"/>
              </a:lnSpc>
            </a:pPr>
            <a:r>
              <a:rPr lang="en-US" sz="1100" dirty="0">
                <a:solidFill>
                  <a:srgbClr val="5F6368"/>
                </a:solidFill>
                <a:latin typeface="Open Sans"/>
                <a:ea typeface="Open Sans"/>
                <a:cs typeface="Open Sans"/>
                <a:sym typeface="Open Sans"/>
              </a:rPr>
              <a:t>Studies have shown that people with normal or corrected vision have a better performance, however, people with stronger visual disorders will tolerate Dark mode better. But Light mode has a cost associated to the better performance, and it is the long-term risk of eye disease.</a:t>
            </a:r>
            <a:endParaRPr sz="1100" dirty="0"/>
          </a:p>
        </p:txBody>
      </p:sp>
      <p:cxnSp>
        <p:nvCxnSpPr>
          <p:cNvPr id="337" name="Google Shape;337;p57"/>
          <p:cNvCxnSpPr/>
          <p:nvPr/>
        </p:nvCxnSpPr>
        <p:spPr>
          <a:xfrm>
            <a:off x="4284005" y="3176568"/>
            <a:ext cx="915805" cy="14865"/>
          </a:xfrm>
          <a:prstGeom prst="straightConnector1">
            <a:avLst/>
          </a:prstGeom>
          <a:noFill/>
          <a:ln w="28575" cap="flat" cmpd="sng">
            <a:solidFill>
              <a:srgbClr val="34A853"/>
            </a:solidFill>
            <a:prstDash val="solid"/>
            <a:round/>
            <a:headEnd type="none" w="med" len="med"/>
            <a:tailEnd type="triangle" w="med" len="med"/>
          </a:ln>
        </p:spPr>
      </p:cxnSp>
      <p:sp>
        <p:nvSpPr>
          <p:cNvPr id="338" name="Google Shape;338;p57"/>
          <p:cNvSpPr txBox="1"/>
          <p:nvPr/>
        </p:nvSpPr>
        <p:spPr>
          <a:xfrm>
            <a:off x="2388107" y="785949"/>
            <a:ext cx="2353800" cy="6155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solidFill>
                  <a:srgbClr val="34A853"/>
                </a:solidFill>
                <a:latin typeface="Open Sans"/>
                <a:ea typeface="Open Sans"/>
                <a:cs typeface="Open Sans"/>
                <a:sym typeface="Open Sans"/>
              </a:rPr>
              <a:t>Before usability study</a:t>
            </a:r>
            <a:endParaRPr dirty="0">
              <a:solidFill>
                <a:srgbClr val="34A853"/>
              </a:solidFill>
              <a:latin typeface="Open Sans"/>
              <a:ea typeface="Open Sans"/>
              <a:cs typeface="Open Sans"/>
              <a:sym typeface="Open Sans"/>
            </a:endParaRPr>
          </a:p>
          <a:p>
            <a:pPr marL="0" lvl="0" indent="0" algn="l" rtl="0">
              <a:spcBef>
                <a:spcPts val="0"/>
              </a:spcBef>
              <a:spcAft>
                <a:spcPts val="0"/>
              </a:spcAft>
              <a:buNone/>
            </a:pPr>
            <a:endParaRPr dirty="0">
              <a:solidFill>
                <a:srgbClr val="1967D2"/>
              </a:solidFill>
            </a:endParaRPr>
          </a:p>
        </p:txBody>
      </p:sp>
      <p:sp>
        <p:nvSpPr>
          <p:cNvPr id="339" name="Google Shape;339;p57"/>
          <p:cNvSpPr txBox="1"/>
          <p:nvPr/>
        </p:nvSpPr>
        <p:spPr>
          <a:xfrm>
            <a:off x="6030388" y="770688"/>
            <a:ext cx="2353800" cy="6155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solidFill>
                  <a:srgbClr val="34A853"/>
                </a:solidFill>
                <a:latin typeface="Open Sans"/>
                <a:ea typeface="Open Sans"/>
                <a:cs typeface="Open Sans"/>
                <a:sym typeface="Open Sans"/>
              </a:rPr>
              <a:t>After usability study</a:t>
            </a:r>
            <a:endParaRPr dirty="0">
              <a:solidFill>
                <a:srgbClr val="34A853"/>
              </a:solidFill>
              <a:latin typeface="Open Sans"/>
              <a:ea typeface="Open Sans"/>
              <a:cs typeface="Open Sans"/>
              <a:sym typeface="Open Sans"/>
            </a:endParaRPr>
          </a:p>
          <a:p>
            <a:pPr marL="0" lvl="0" indent="0" algn="l" rtl="0">
              <a:spcBef>
                <a:spcPts val="0"/>
              </a:spcBef>
              <a:spcAft>
                <a:spcPts val="0"/>
              </a:spcAft>
              <a:buNone/>
            </a:pPr>
            <a:endParaRPr dirty="0">
              <a:solidFill>
                <a:srgbClr val="1967D2"/>
              </a:solidFill>
            </a:endParaRPr>
          </a:p>
        </p:txBody>
      </p:sp>
      <p:pic>
        <p:nvPicPr>
          <p:cNvPr id="2" name="Picture 1"/>
          <p:cNvPicPr>
            <a:picLocks noChangeAspect="1"/>
          </p:cNvPicPr>
          <p:nvPr/>
        </p:nvPicPr>
        <p:blipFill>
          <a:blip r:embed="rId3"/>
          <a:stretch>
            <a:fillRect/>
          </a:stretch>
        </p:blipFill>
        <p:spPr>
          <a:xfrm>
            <a:off x="5325643" y="1636337"/>
            <a:ext cx="1570457" cy="3183313"/>
          </a:xfrm>
          <a:prstGeom prst="rect">
            <a:avLst/>
          </a:prstGeom>
        </p:spPr>
      </p:pic>
      <p:pic>
        <p:nvPicPr>
          <p:cNvPr id="9" name="Picture 8"/>
          <p:cNvPicPr>
            <a:picLocks noChangeAspect="1"/>
          </p:cNvPicPr>
          <p:nvPr/>
        </p:nvPicPr>
        <p:blipFill>
          <a:blip r:embed="rId4"/>
          <a:stretch>
            <a:fillRect/>
          </a:stretch>
        </p:blipFill>
        <p:spPr>
          <a:xfrm>
            <a:off x="7421859" y="1662475"/>
            <a:ext cx="1518533" cy="3157175"/>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95576" y="1636337"/>
            <a:ext cx="1495934" cy="3110192"/>
          </a:xfrm>
          <a:prstGeom prst="rect">
            <a:avLst/>
          </a:prstGeom>
        </p:spPr>
      </p:pic>
      <p:sp>
        <p:nvSpPr>
          <p:cNvPr id="25" name="Google Shape;338;p57"/>
          <p:cNvSpPr txBox="1"/>
          <p:nvPr/>
        </p:nvSpPr>
        <p:spPr>
          <a:xfrm>
            <a:off x="5467933" y="1277202"/>
            <a:ext cx="1285875" cy="58474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dirty="0" smtClean="0">
                <a:solidFill>
                  <a:schemeClr val="accent1">
                    <a:lumMod val="75000"/>
                  </a:schemeClr>
                </a:solidFill>
                <a:latin typeface="Open Sans"/>
                <a:ea typeface="Open Sans"/>
                <a:cs typeface="Open Sans"/>
                <a:sym typeface="Open Sans"/>
              </a:rPr>
              <a:t>Light theme</a:t>
            </a:r>
            <a:endParaRPr sz="1200" dirty="0">
              <a:solidFill>
                <a:schemeClr val="accent1">
                  <a:lumMod val="75000"/>
                </a:schemeClr>
              </a:solidFill>
              <a:latin typeface="Open Sans"/>
              <a:ea typeface="Open Sans"/>
              <a:cs typeface="Open Sans"/>
              <a:sym typeface="Open Sans"/>
            </a:endParaRPr>
          </a:p>
          <a:p>
            <a:pPr marL="0" lvl="0" indent="0" algn="l" rtl="0">
              <a:spcBef>
                <a:spcPts val="0"/>
              </a:spcBef>
              <a:spcAft>
                <a:spcPts val="0"/>
              </a:spcAft>
              <a:buNone/>
            </a:pPr>
            <a:endParaRPr dirty="0">
              <a:solidFill>
                <a:srgbClr val="1967D2"/>
              </a:solidFill>
            </a:endParaRPr>
          </a:p>
        </p:txBody>
      </p:sp>
      <p:sp>
        <p:nvSpPr>
          <p:cNvPr id="26" name="Google Shape;338;p57"/>
          <p:cNvSpPr txBox="1"/>
          <p:nvPr/>
        </p:nvSpPr>
        <p:spPr>
          <a:xfrm>
            <a:off x="7518475" y="1233662"/>
            <a:ext cx="1285875" cy="58474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dirty="0" smtClean="0">
                <a:solidFill>
                  <a:schemeClr val="accent1">
                    <a:lumMod val="50000"/>
                  </a:schemeClr>
                </a:solidFill>
                <a:latin typeface="Open Sans"/>
                <a:ea typeface="Open Sans"/>
                <a:cs typeface="Open Sans"/>
                <a:sym typeface="Open Sans"/>
              </a:rPr>
              <a:t>Dark theme</a:t>
            </a:r>
            <a:endParaRPr sz="1200" dirty="0">
              <a:solidFill>
                <a:schemeClr val="accent1">
                  <a:lumMod val="50000"/>
                </a:schemeClr>
              </a:solidFill>
              <a:latin typeface="Open Sans"/>
              <a:ea typeface="Open Sans"/>
              <a:cs typeface="Open Sans"/>
              <a:sym typeface="Open Sans"/>
            </a:endParaRPr>
          </a:p>
          <a:p>
            <a:pPr marL="0" lvl="0" indent="0" algn="l" rtl="0">
              <a:spcBef>
                <a:spcPts val="0"/>
              </a:spcBef>
              <a:spcAft>
                <a:spcPts val="0"/>
              </a:spcAft>
              <a:buNone/>
            </a:pPr>
            <a:endParaRPr dirty="0">
              <a:solidFill>
                <a:srgbClr val="1967D2"/>
              </a:solidFill>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0" name="Google Shape;360;p59"/>
          <p:cNvSpPr txBox="1"/>
          <p:nvPr/>
        </p:nvSpPr>
        <p:spPr>
          <a:xfrm>
            <a:off x="441475" y="200500"/>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dirty="0">
                <a:solidFill>
                  <a:srgbClr val="5F6368"/>
                </a:solidFill>
                <a:latin typeface="Open Sans"/>
                <a:ea typeface="Open Sans"/>
                <a:cs typeface="Open Sans"/>
                <a:sym typeface="Open Sans"/>
              </a:rPr>
              <a:t>High-fidelity</a:t>
            </a:r>
            <a:br>
              <a:rPr lang="en" sz="2400" dirty="0">
                <a:solidFill>
                  <a:srgbClr val="5F6368"/>
                </a:solidFill>
                <a:latin typeface="Open Sans"/>
                <a:ea typeface="Open Sans"/>
                <a:cs typeface="Open Sans"/>
                <a:sym typeface="Open Sans"/>
              </a:rPr>
            </a:br>
            <a:r>
              <a:rPr lang="en" sz="2400" dirty="0">
                <a:solidFill>
                  <a:srgbClr val="5F6368"/>
                </a:solidFill>
                <a:latin typeface="Open Sans"/>
                <a:ea typeface="Open Sans"/>
                <a:cs typeface="Open Sans"/>
                <a:sym typeface="Open Sans"/>
              </a:rPr>
              <a:t>prototype</a:t>
            </a:r>
            <a:endParaRPr sz="2400" dirty="0">
              <a:solidFill>
                <a:srgbClr val="5F6368"/>
              </a:solidFill>
              <a:latin typeface="Open Sans"/>
              <a:ea typeface="Open Sans"/>
              <a:cs typeface="Open Sans"/>
              <a:sym typeface="Open Sans"/>
            </a:endParaRPr>
          </a:p>
        </p:txBody>
      </p:sp>
      <p:sp>
        <p:nvSpPr>
          <p:cNvPr id="361" name="Google Shape;361;p59"/>
          <p:cNvSpPr txBox="1"/>
          <p:nvPr/>
        </p:nvSpPr>
        <p:spPr>
          <a:xfrm>
            <a:off x="580500" y="1765225"/>
            <a:ext cx="2224200" cy="507801"/>
          </a:xfrm>
          <a:prstGeom prst="rect">
            <a:avLst/>
          </a:prstGeom>
          <a:noFill/>
          <a:ln>
            <a:noFill/>
          </a:ln>
        </p:spPr>
        <p:txBody>
          <a:bodyPr spcFirstLastPara="1" wrap="square" lIns="0" tIns="91425" rIns="91425" bIns="91425" anchor="t" anchorCtr="0">
            <a:spAutoFit/>
          </a:bodyPr>
          <a:lstStyle/>
          <a:p>
            <a:pPr lvl="0">
              <a:lnSpc>
                <a:spcPct val="150000"/>
              </a:lnSpc>
            </a:pPr>
            <a:r>
              <a:rPr lang="en-US" dirty="0" smtClean="0">
                <a:solidFill>
                  <a:srgbClr val="5F6368"/>
                </a:solidFill>
                <a:latin typeface="Open Sans"/>
                <a:ea typeface="Open Sans"/>
                <a:cs typeface="Open Sans"/>
                <a:sym typeface="Open Sans"/>
                <a:hlinkClick r:id="rId3"/>
              </a:rPr>
              <a:t>Click Me</a:t>
            </a:r>
            <a:endParaRPr dirty="0">
              <a:latin typeface="Open Sans"/>
              <a:ea typeface="Open Sans"/>
              <a:cs typeface="Open Sans"/>
              <a:sym typeface="Open Sans"/>
            </a:endParaRPr>
          </a:p>
        </p:txBody>
      </p:sp>
      <p:pic>
        <p:nvPicPr>
          <p:cNvPr id="2" name="Picture 1"/>
          <p:cNvPicPr>
            <a:picLocks noChangeAspect="1"/>
          </p:cNvPicPr>
          <p:nvPr/>
        </p:nvPicPr>
        <p:blipFill>
          <a:blip r:embed="rId4"/>
          <a:stretch>
            <a:fillRect/>
          </a:stretch>
        </p:blipFill>
        <p:spPr>
          <a:xfrm>
            <a:off x="3500438" y="133351"/>
            <a:ext cx="4795838" cy="4885816"/>
          </a:xfrm>
          <a:prstGeom prst="rect">
            <a:avLst/>
          </a:prstGeom>
        </p:spPr>
      </p:pic>
      <p:sp>
        <p:nvSpPr>
          <p:cNvPr id="7" name="Google Shape;361;p59"/>
          <p:cNvSpPr txBox="1"/>
          <p:nvPr/>
        </p:nvSpPr>
        <p:spPr>
          <a:xfrm>
            <a:off x="580500" y="2591482"/>
            <a:ext cx="2224200" cy="1154132"/>
          </a:xfrm>
          <a:prstGeom prst="rect">
            <a:avLst/>
          </a:prstGeom>
          <a:noFill/>
          <a:ln>
            <a:noFill/>
          </a:ln>
        </p:spPr>
        <p:txBody>
          <a:bodyPr spcFirstLastPara="1" wrap="square" lIns="0" tIns="91425" rIns="91425" bIns="91425" anchor="t" anchorCtr="0">
            <a:spAutoFit/>
          </a:bodyPr>
          <a:lstStyle/>
          <a:p>
            <a:pPr lvl="0">
              <a:lnSpc>
                <a:spcPct val="150000"/>
              </a:lnSpc>
            </a:pPr>
            <a:r>
              <a:rPr lang="en-US" dirty="0">
                <a:solidFill>
                  <a:srgbClr val="5F6368"/>
                </a:solidFill>
                <a:latin typeface="Open Sans"/>
                <a:ea typeface="Open Sans"/>
                <a:cs typeface="Open Sans"/>
                <a:sym typeface="Open Sans"/>
              </a:rPr>
              <a:t>https://framer.com/projects/Untitled--swAUOUEpV06RIy7eEUbL</a:t>
            </a:r>
            <a:endParaRPr dirty="0">
              <a:latin typeface="Open Sans"/>
              <a:ea typeface="Open Sans"/>
              <a:cs typeface="Open Sans"/>
              <a:sym typeface="Open Sans"/>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95437" y="1071562"/>
            <a:ext cx="5781675" cy="3895725"/>
          </a:xfrm>
          <a:prstGeom prst="rect">
            <a:avLst/>
          </a:prstGeom>
        </p:spPr>
      </p:pic>
      <p:sp>
        <p:nvSpPr>
          <p:cNvPr id="3" name="Google Shape;360;p59"/>
          <p:cNvSpPr txBox="1"/>
          <p:nvPr/>
        </p:nvSpPr>
        <p:spPr>
          <a:xfrm>
            <a:off x="250975" y="200500"/>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dirty="0">
                <a:solidFill>
                  <a:srgbClr val="5F6368"/>
                </a:solidFill>
                <a:latin typeface="Open Sans"/>
                <a:ea typeface="Open Sans"/>
                <a:cs typeface="Open Sans"/>
                <a:sym typeface="Open Sans"/>
              </a:rPr>
              <a:t>High-fidelity</a:t>
            </a:r>
            <a:br>
              <a:rPr lang="en" sz="2400" dirty="0">
                <a:solidFill>
                  <a:srgbClr val="5F6368"/>
                </a:solidFill>
                <a:latin typeface="Open Sans"/>
                <a:ea typeface="Open Sans"/>
                <a:cs typeface="Open Sans"/>
                <a:sym typeface="Open Sans"/>
              </a:rPr>
            </a:br>
            <a:r>
              <a:rPr lang="en" sz="2400" dirty="0">
                <a:solidFill>
                  <a:srgbClr val="5F6368"/>
                </a:solidFill>
                <a:latin typeface="Open Sans"/>
                <a:ea typeface="Open Sans"/>
                <a:cs typeface="Open Sans"/>
                <a:sym typeface="Open Sans"/>
              </a:rPr>
              <a:t>prototype</a:t>
            </a:r>
            <a:endParaRPr sz="2400" dirty="0">
              <a:solidFill>
                <a:srgbClr val="5F6368"/>
              </a:solidFill>
              <a:latin typeface="Open Sans"/>
              <a:ea typeface="Open Sans"/>
              <a:cs typeface="Open Sans"/>
              <a:sym typeface="Open Sans"/>
            </a:endParaRPr>
          </a:p>
        </p:txBody>
      </p:sp>
    </p:spTree>
    <p:extLst>
      <p:ext uri="{BB962C8B-B14F-4D97-AF65-F5344CB8AC3E}">
        <p14:creationId xmlns:p14="http://schemas.microsoft.com/office/powerpoint/2010/main" val="67486018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522775" y="1285875"/>
            <a:ext cx="1924050" cy="3857625"/>
          </a:xfrm>
          <a:prstGeom prst="rect">
            <a:avLst/>
          </a:prstGeom>
        </p:spPr>
      </p:pic>
      <p:sp>
        <p:nvSpPr>
          <p:cNvPr id="3" name="Google Shape;360;p59"/>
          <p:cNvSpPr txBox="1"/>
          <p:nvPr/>
        </p:nvSpPr>
        <p:spPr>
          <a:xfrm>
            <a:off x="250975" y="200500"/>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dirty="0">
                <a:solidFill>
                  <a:srgbClr val="5F6368"/>
                </a:solidFill>
                <a:latin typeface="Open Sans"/>
                <a:ea typeface="Open Sans"/>
                <a:cs typeface="Open Sans"/>
                <a:sym typeface="Open Sans"/>
              </a:rPr>
              <a:t>High-fidelity</a:t>
            </a:r>
            <a:br>
              <a:rPr lang="en" sz="2400" dirty="0">
                <a:solidFill>
                  <a:srgbClr val="5F6368"/>
                </a:solidFill>
                <a:latin typeface="Open Sans"/>
                <a:ea typeface="Open Sans"/>
                <a:cs typeface="Open Sans"/>
                <a:sym typeface="Open Sans"/>
              </a:rPr>
            </a:br>
            <a:r>
              <a:rPr lang="en" sz="2400" dirty="0">
                <a:solidFill>
                  <a:srgbClr val="5F6368"/>
                </a:solidFill>
                <a:latin typeface="Open Sans"/>
                <a:ea typeface="Open Sans"/>
                <a:cs typeface="Open Sans"/>
                <a:sym typeface="Open Sans"/>
              </a:rPr>
              <a:t>prototype</a:t>
            </a:r>
            <a:endParaRPr sz="2400" dirty="0">
              <a:solidFill>
                <a:srgbClr val="5F6368"/>
              </a:solidFill>
              <a:latin typeface="Open Sans"/>
              <a:ea typeface="Open Sans"/>
              <a:cs typeface="Open Sans"/>
              <a:sym typeface="Open Sans"/>
            </a:endParaRPr>
          </a:p>
        </p:txBody>
      </p:sp>
      <p:pic>
        <p:nvPicPr>
          <p:cNvPr id="4" name="Picture 3"/>
          <p:cNvPicPr>
            <a:picLocks noChangeAspect="1"/>
          </p:cNvPicPr>
          <p:nvPr/>
        </p:nvPicPr>
        <p:blipFill>
          <a:blip r:embed="rId3"/>
          <a:stretch>
            <a:fillRect/>
          </a:stretch>
        </p:blipFill>
        <p:spPr>
          <a:xfrm>
            <a:off x="1285875" y="1209675"/>
            <a:ext cx="1924050" cy="3933825"/>
          </a:xfrm>
          <a:prstGeom prst="rect">
            <a:avLst/>
          </a:prstGeom>
        </p:spPr>
      </p:pic>
      <p:pic>
        <p:nvPicPr>
          <p:cNvPr id="5" name="Picture 4"/>
          <p:cNvPicPr>
            <a:picLocks noChangeAspect="1"/>
          </p:cNvPicPr>
          <p:nvPr/>
        </p:nvPicPr>
        <p:blipFill>
          <a:blip r:embed="rId4"/>
          <a:stretch>
            <a:fillRect/>
          </a:stretch>
        </p:blipFill>
        <p:spPr>
          <a:xfrm>
            <a:off x="5829225" y="1223962"/>
            <a:ext cx="1895475" cy="3905250"/>
          </a:xfrm>
          <a:prstGeom prst="rect">
            <a:avLst/>
          </a:prstGeom>
        </p:spPr>
      </p:pic>
    </p:spTree>
    <p:extLst>
      <p:ext uri="{BB962C8B-B14F-4D97-AF65-F5344CB8AC3E}">
        <p14:creationId xmlns:p14="http://schemas.microsoft.com/office/powerpoint/2010/main" val="10088816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609850" y="1247775"/>
            <a:ext cx="3701122" cy="3802503"/>
          </a:xfrm>
          <a:prstGeom prst="rect">
            <a:avLst/>
          </a:prstGeom>
        </p:spPr>
      </p:pic>
      <p:sp>
        <p:nvSpPr>
          <p:cNvPr id="3" name="Google Shape;360;p59"/>
          <p:cNvSpPr txBox="1"/>
          <p:nvPr/>
        </p:nvSpPr>
        <p:spPr>
          <a:xfrm>
            <a:off x="250975" y="200500"/>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dirty="0">
                <a:solidFill>
                  <a:srgbClr val="5F6368"/>
                </a:solidFill>
                <a:latin typeface="Open Sans"/>
                <a:ea typeface="Open Sans"/>
                <a:cs typeface="Open Sans"/>
                <a:sym typeface="Open Sans"/>
              </a:rPr>
              <a:t>High-fidelity</a:t>
            </a:r>
            <a:br>
              <a:rPr lang="en" sz="2400" dirty="0">
                <a:solidFill>
                  <a:srgbClr val="5F6368"/>
                </a:solidFill>
                <a:latin typeface="Open Sans"/>
                <a:ea typeface="Open Sans"/>
                <a:cs typeface="Open Sans"/>
                <a:sym typeface="Open Sans"/>
              </a:rPr>
            </a:br>
            <a:r>
              <a:rPr lang="en" sz="2400" dirty="0">
                <a:solidFill>
                  <a:srgbClr val="5F6368"/>
                </a:solidFill>
                <a:latin typeface="Open Sans"/>
                <a:ea typeface="Open Sans"/>
                <a:cs typeface="Open Sans"/>
                <a:sym typeface="Open Sans"/>
              </a:rPr>
              <a:t>prototype</a:t>
            </a:r>
            <a:endParaRPr sz="2400" dirty="0">
              <a:solidFill>
                <a:srgbClr val="5F6368"/>
              </a:solidFill>
              <a:latin typeface="Open Sans"/>
              <a:ea typeface="Open Sans"/>
              <a:cs typeface="Open Sans"/>
              <a:sym typeface="Open Sans"/>
            </a:endParaRPr>
          </a:p>
        </p:txBody>
      </p:sp>
    </p:spTree>
    <p:extLst>
      <p:ext uri="{BB962C8B-B14F-4D97-AF65-F5344CB8AC3E}">
        <p14:creationId xmlns:p14="http://schemas.microsoft.com/office/powerpoint/2010/main" val="16322423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60;p59"/>
          <p:cNvSpPr txBox="1"/>
          <p:nvPr/>
        </p:nvSpPr>
        <p:spPr>
          <a:xfrm>
            <a:off x="250975" y="200500"/>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dirty="0">
                <a:solidFill>
                  <a:srgbClr val="5F6368"/>
                </a:solidFill>
                <a:latin typeface="Open Sans"/>
                <a:ea typeface="Open Sans"/>
                <a:cs typeface="Open Sans"/>
                <a:sym typeface="Open Sans"/>
              </a:rPr>
              <a:t>High-fidelity</a:t>
            </a:r>
            <a:br>
              <a:rPr lang="en" sz="2400" dirty="0">
                <a:solidFill>
                  <a:srgbClr val="5F6368"/>
                </a:solidFill>
                <a:latin typeface="Open Sans"/>
                <a:ea typeface="Open Sans"/>
                <a:cs typeface="Open Sans"/>
                <a:sym typeface="Open Sans"/>
              </a:rPr>
            </a:br>
            <a:r>
              <a:rPr lang="en" sz="2400" dirty="0">
                <a:solidFill>
                  <a:srgbClr val="5F6368"/>
                </a:solidFill>
                <a:latin typeface="Open Sans"/>
                <a:ea typeface="Open Sans"/>
                <a:cs typeface="Open Sans"/>
                <a:sym typeface="Open Sans"/>
              </a:rPr>
              <a:t>prototype</a:t>
            </a:r>
            <a:endParaRPr sz="2400" dirty="0">
              <a:solidFill>
                <a:srgbClr val="5F6368"/>
              </a:solidFill>
              <a:latin typeface="Open Sans"/>
              <a:ea typeface="Open Sans"/>
              <a:cs typeface="Open Sans"/>
              <a:sym typeface="Open Sans"/>
            </a:endParaRPr>
          </a:p>
        </p:txBody>
      </p:sp>
      <p:pic>
        <p:nvPicPr>
          <p:cNvPr id="3" name="Picture 2"/>
          <p:cNvPicPr>
            <a:picLocks noChangeAspect="1"/>
          </p:cNvPicPr>
          <p:nvPr/>
        </p:nvPicPr>
        <p:blipFill>
          <a:blip r:embed="rId2"/>
          <a:stretch>
            <a:fillRect/>
          </a:stretch>
        </p:blipFill>
        <p:spPr>
          <a:xfrm>
            <a:off x="1800225" y="1179400"/>
            <a:ext cx="5191125" cy="3773549"/>
          </a:xfrm>
          <a:prstGeom prst="rect">
            <a:avLst/>
          </a:prstGeom>
        </p:spPr>
      </p:pic>
    </p:spTree>
    <p:extLst>
      <p:ext uri="{BB962C8B-B14F-4D97-AF65-F5344CB8AC3E}">
        <p14:creationId xmlns:p14="http://schemas.microsoft.com/office/powerpoint/2010/main" val="22804404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42"/>
          <p:cNvSpPr txBox="1"/>
          <p:nvPr/>
        </p:nvSpPr>
        <p:spPr>
          <a:xfrm>
            <a:off x="517675" y="2237975"/>
            <a:ext cx="34461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The problem: </a:t>
            </a:r>
            <a:endParaRPr dirty="0">
              <a:solidFill>
                <a:srgbClr val="1967D2"/>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sym typeface="Open Sans"/>
              </a:rPr>
              <a:t>The problem is that, when foreign visitors come to our country to visit </a:t>
            </a:r>
            <a:r>
              <a:rPr lang="en-US" sz="1200" dirty="0" smtClean="0">
                <a:solidFill>
                  <a:srgbClr val="5F6368"/>
                </a:solidFill>
                <a:latin typeface="Open Sans"/>
                <a:ea typeface="Open Sans"/>
                <a:cs typeface="Open Sans"/>
                <a:sym typeface="Open Sans"/>
              </a:rPr>
              <a:t>Lebanon they </a:t>
            </a:r>
            <a:r>
              <a:rPr lang="en-US" sz="1200" dirty="0">
                <a:solidFill>
                  <a:srgbClr val="5F6368"/>
                </a:solidFill>
                <a:latin typeface="Open Sans"/>
                <a:ea typeface="Open Sans"/>
                <a:cs typeface="Open Sans"/>
                <a:sym typeface="Open Sans"/>
              </a:rPr>
              <a:t>don't know much about </a:t>
            </a:r>
            <a:r>
              <a:rPr lang="en-US" sz="1200" dirty="0" smtClean="0">
                <a:solidFill>
                  <a:srgbClr val="5F6368"/>
                </a:solidFill>
                <a:latin typeface="Open Sans"/>
                <a:ea typeface="Open Sans"/>
                <a:cs typeface="Open Sans"/>
                <a:sym typeface="Open Sans"/>
              </a:rPr>
              <a:t>it </a:t>
            </a:r>
            <a:r>
              <a:rPr lang="en-US" sz="1200" dirty="0">
                <a:solidFill>
                  <a:srgbClr val="5F6368"/>
                </a:solidFill>
                <a:latin typeface="Open Sans"/>
                <a:ea typeface="Open Sans"/>
                <a:cs typeface="Open Sans"/>
                <a:sym typeface="Open Sans"/>
              </a:rPr>
              <a:t>that's why they face </a:t>
            </a:r>
            <a:r>
              <a:rPr lang="en-US" sz="1200" dirty="0" smtClean="0">
                <a:solidFill>
                  <a:srgbClr val="5F6368"/>
                </a:solidFill>
                <a:latin typeface="Open Sans"/>
                <a:ea typeface="Open Sans"/>
                <a:cs typeface="Open Sans"/>
                <a:sym typeface="Open Sans"/>
              </a:rPr>
              <a:t>different problems</a:t>
            </a:r>
            <a:r>
              <a:rPr lang="en-US" sz="1200" dirty="0">
                <a:solidFill>
                  <a:srgbClr val="5F6368"/>
                </a:solidFill>
                <a:latin typeface="Open Sans"/>
                <a:ea typeface="Open Sans"/>
                <a:cs typeface="Open Sans"/>
                <a:sym typeface="Open Sans"/>
              </a:rPr>
              <a:t>.</a:t>
            </a:r>
            <a:endParaRPr sz="1200" b="1" dirty="0">
              <a:solidFill>
                <a:srgbClr val="4285F4"/>
              </a:solidFill>
              <a:latin typeface="Open Sans"/>
              <a:ea typeface="Open Sans"/>
              <a:cs typeface="Open Sans"/>
              <a:sym typeface="Open Sans"/>
            </a:endParaRPr>
          </a:p>
        </p:txBody>
      </p:sp>
      <p:sp>
        <p:nvSpPr>
          <p:cNvPr id="175" name="Google Shape;175;p42"/>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76" name="Google Shape;176;p42"/>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2"/>
          <p:cNvSpPr txBox="1"/>
          <p:nvPr/>
        </p:nvSpPr>
        <p:spPr>
          <a:xfrm>
            <a:off x="4572000" y="2237975"/>
            <a:ext cx="34461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goal</a:t>
            </a:r>
            <a:r>
              <a:rPr lang="en" dirty="0" smtClean="0">
                <a:solidFill>
                  <a:srgbClr val="4285F4"/>
                </a:solidFill>
                <a:latin typeface="Open Sans SemiBold"/>
                <a:ea typeface="Open Sans SemiBold"/>
                <a:cs typeface="Open Sans SemiBold"/>
                <a:sym typeface="Open Sans SemiBold"/>
              </a:rPr>
              <a:t>: </a:t>
            </a:r>
            <a:endParaRPr dirty="0" smtClean="0">
              <a:solidFill>
                <a:srgbClr val="1967D2"/>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sym typeface="Open Sans"/>
              </a:rPr>
              <a:t>Travel and </a:t>
            </a:r>
            <a:r>
              <a:rPr lang="en-US" sz="1200" dirty="0" smtClean="0">
                <a:solidFill>
                  <a:srgbClr val="5F6368"/>
                </a:solidFill>
                <a:latin typeface="Open Sans"/>
                <a:ea typeface="Open Sans"/>
                <a:cs typeface="Open Sans"/>
                <a:sym typeface="Open Sans"/>
              </a:rPr>
              <a:t>Tours-</a:t>
            </a:r>
            <a:r>
              <a:rPr lang="en-US" sz="1200" dirty="0" err="1">
                <a:solidFill>
                  <a:srgbClr val="5F6368"/>
                </a:solidFill>
                <a:latin typeface="Open Sans"/>
                <a:ea typeface="Open Sans"/>
                <a:cs typeface="Open Sans"/>
                <a:sym typeface="Open Sans"/>
              </a:rPr>
              <a:t>L</a:t>
            </a:r>
            <a:r>
              <a:rPr lang="en-US" sz="1200" dirty="0" err="1" smtClean="0">
                <a:solidFill>
                  <a:srgbClr val="5F6368"/>
                </a:solidFill>
                <a:latin typeface="Open Sans"/>
                <a:ea typeface="Open Sans"/>
                <a:cs typeface="Open Sans"/>
                <a:sym typeface="Open Sans"/>
              </a:rPr>
              <a:t>b</a:t>
            </a:r>
            <a:endParaRPr lang="en-US" sz="1200" dirty="0">
              <a:solidFill>
                <a:srgbClr val="5F6368"/>
              </a:solidFill>
              <a:latin typeface="Open Sans"/>
              <a:ea typeface="Open Sans"/>
              <a:cs typeface="Open Sans"/>
              <a:sym typeface="Open Sans"/>
            </a:endParaRPr>
          </a:p>
          <a:p>
            <a:pPr lvl="0">
              <a:lnSpc>
                <a:spcPct val="150000"/>
              </a:lnSpc>
            </a:pPr>
            <a:r>
              <a:rPr lang="en-US" sz="1200" dirty="0" smtClean="0">
                <a:solidFill>
                  <a:srgbClr val="5F6368"/>
                </a:solidFill>
                <a:latin typeface="Open Sans"/>
                <a:ea typeface="Open Sans"/>
                <a:cs typeface="Open Sans"/>
                <a:sym typeface="Open Sans"/>
              </a:rPr>
              <a:t> is an app which works on IOS, Android and on web which will provide all the details about the best places to visit.</a:t>
            </a:r>
            <a:endParaRPr sz="1200" b="1" dirty="0">
              <a:solidFill>
                <a:srgbClr val="4285F4"/>
              </a:solidFill>
              <a:latin typeface="Open Sans"/>
              <a:ea typeface="Open Sans"/>
              <a:cs typeface="Open Sans"/>
              <a:sym typeface="Open Sans"/>
            </a:endParaRPr>
          </a:p>
        </p:txBody>
      </p:sp>
      <p:sp>
        <p:nvSpPr>
          <p:cNvPr id="178" name="Google Shape;178;p42"/>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2"/>
          <p:cNvSpPr/>
          <p:nvPr/>
        </p:nvSpPr>
        <p:spPr>
          <a:xfrm>
            <a:off x="4684213" y="1653525"/>
            <a:ext cx="288875" cy="274249"/>
          </a:xfrm>
          <a:custGeom>
            <a:avLst/>
            <a:gdLst/>
            <a:ahLst/>
            <a:cxnLst/>
            <a:rect l="l" t="t" r="r" b="b"/>
            <a:pathLst>
              <a:path w="1045" h="993" extrusionOk="0">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80" name="Google Shape;180;p42"/>
          <p:cNvSpPr/>
          <p:nvPr/>
        </p:nvSpPr>
        <p:spPr>
          <a:xfrm>
            <a:off x="640475" y="1656801"/>
            <a:ext cx="267700" cy="267700"/>
          </a:xfrm>
          <a:custGeom>
            <a:avLst/>
            <a:gdLst/>
            <a:ahLst/>
            <a:cxnLst/>
            <a:rect l="l" t="t" r="r" b="b"/>
            <a:pathLst>
              <a:path w="209550" h="209550" extrusionOk="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6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Accessibility considerations</a:t>
            </a:r>
            <a:endParaRPr sz="2400">
              <a:solidFill>
                <a:srgbClr val="5F6368"/>
              </a:solidFill>
              <a:latin typeface="Open Sans"/>
              <a:ea typeface="Open Sans"/>
              <a:cs typeface="Open Sans"/>
              <a:sym typeface="Open Sans"/>
            </a:endParaRPr>
          </a:p>
        </p:txBody>
      </p:sp>
      <p:sp>
        <p:nvSpPr>
          <p:cNvPr id="368" name="Google Shape;368;p60"/>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0"/>
          <p:cNvSpPr txBox="1"/>
          <p:nvPr/>
        </p:nvSpPr>
        <p:spPr>
          <a:xfrm>
            <a:off x="711325" y="1917800"/>
            <a:ext cx="2049000" cy="1034099"/>
          </a:xfrm>
          <a:prstGeom prst="rect">
            <a:avLst/>
          </a:prstGeom>
          <a:noFill/>
          <a:ln>
            <a:noFill/>
          </a:ln>
        </p:spPr>
        <p:txBody>
          <a:bodyPr spcFirstLastPara="1" wrap="square" lIns="91425" tIns="91425" rIns="91425" bIns="91425" anchor="t" anchorCtr="0">
            <a:spAutoFit/>
          </a:bodyPr>
          <a:lstStyle/>
          <a:p>
            <a:pPr lvl="0" algn="ctr">
              <a:lnSpc>
                <a:spcPct val="115000"/>
              </a:lnSpc>
            </a:pPr>
            <a:r>
              <a:rPr lang="en-US" sz="1200" dirty="0"/>
              <a:t>Adding colors that make more contrast in the </a:t>
            </a:r>
            <a:r>
              <a:rPr lang="en-US" sz="1200" dirty="0" err="1"/>
              <a:t>ui</a:t>
            </a:r>
            <a:r>
              <a:rPr lang="en-US" sz="1200" dirty="0"/>
              <a:t> elements and the background</a:t>
            </a:r>
          </a:p>
        </p:txBody>
      </p:sp>
      <p:sp>
        <p:nvSpPr>
          <p:cNvPr id="370" name="Google Shape;370;p60"/>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0"/>
          <p:cNvSpPr txBox="1"/>
          <p:nvPr/>
        </p:nvSpPr>
        <p:spPr>
          <a:xfrm>
            <a:off x="3368925" y="1917800"/>
            <a:ext cx="2049000" cy="1034099"/>
          </a:xfrm>
          <a:prstGeom prst="rect">
            <a:avLst/>
          </a:prstGeom>
          <a:noFill/>
          <a:ln>
            <a:noFill/>
          </a:ln>
        </p:spPr>
        <p:txBody>
          <a:bodyPr spcFirstLastPara="1" wrap="square" lIns="91425" tIns="91425" rIns="91425" bIns="91425" anchor="t" anchorCtr="0">
            <a:spAutoFit/>
          </a:bodyPr>
          <a:lstStyle/>
          <a:p>
            <a:pPr lvl="0" algn="ctr">
              <a:lnSpc>
                <a:spcPct val="115000"/>
              </a:lnSpc>
            </a:pPr>
            <a:r>
              <a:rPr lang="en-US" sz="1200" dirty="0"/>
              <a:t>Using color blind friendly colors that does not hurt or affect color blinds (in the future)</a:t>
            </a:r>
          </a:p>
        </p:txBody>
      </p:sp>
      <p:sp>
        <p:nvSpPr>
          <p:cNvPr id="372" name="Google Shape;372;p60"/>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60"/>
          <p:cNvSpPr txBox="1"/>
          <p:nvPr/>
        </p:nvSpPr>
        <p:spPr>
          <a:xfrm>
            <a:off x="6026525" y="1917800"/>
            <a:ext cx="2049000" cy="1246465"/>
          </a:xfrm>
          <a:prstGeom prst="rect">
            <a:avLst/>
          </a:prstGeom>
          <a:noFill/>
          <a:ln>
            <a:noFill/>
          </a:ln>
        </p:spPr>
        <p:txBody>
          <a:bodyPr spcFirstLastPara="1" wrap="square" lIns="91425" tIns="91425" rIns="91425" bIns="91425" anchor="t" anchorCtr="0">
            <a:spAutoFit/>
          </a:bodyPr>
          <a:lstStyle/>
          <a:p>
            <a:pPr lvl="0" algn="ctr">
              <a:lnSpc>
                <a:spcPct val="115000"/>
              </a:lnSpc>
            </a:pPr>
            <a:r>
              <a:rPr lang="en-US" sz="1200" dirty="0"/>
              <a:t>Increased button and font size in the </a:t>
            </a:r>
            <a:r>
              <a:rPr lang="en-US" sz="1200" dirty="0" err="1"/>
              <a:t>ui</a:t>
            </a:r>
            <a:r>
              <a:rPr lang="en-US" sz="1200" dirty="0"/>
              <a:t> elements to be a friendly app for people suffering from vision problems</a:t>
            </a:r>
          </a:p>
        </p:txBody>
      </p:sp>
      <p:sp>
        <p:nvSpPr>
          <p:cNvPr id="374" name="Google Shape;374;p60"/>
          <p:cNvSpPr/>
          <p:nvPr/>
        </p:nvSpPr>
        <p:spPr>
          <a:xfrm>
            <a:off x="14791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375" name="Google Shape;375;p60"/>
          <p:cNvSpPr/>
          <p:nvPr/>
        </p:nvSpPr>
        <p:spPr>
          <a:xfrm>
            <a:off x="41367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376" name="Google Shape;376;p60"/>
          <p:cNvSpPr/>
          <p:nvPr/>
        </p:nvSpPr>
        <p:spPr>
          <a:xfrm>
            <a:off x="67943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5F6368"/>
        </a:solidFill>
        <a:effectLst/>
      </p:bgPr>
    </p:bg>
    <p:spTree>
      <p:nvGrpSpPr>
        <p:cNvPr id="1" name="Shape 380"/>
        <p:cNvGrpSpPr/>
        <p:nvPr/>
      </p:nvGrpSpPr>
      <p:grpSpPr>
        <a:xfrm>
          <a:off x="0" y="0"/>
          <a:ext cx="0" cy="0"/>
          <a:chOff x="0" y="0"/>
          <a:chExt cx="0" cy="0"/>
        </a:xfrm>
      </p:grpSpPr>
      <p:sp>
        <p:nvSpPr>
          <p:cNvPr id="381" name="Google Shape;381;p61"/>
          <p:cNvSpPr txBox="1"/>
          <p:nvPr/>
        </p:nvSpPr>
        <p:spPr>
          <a:xfrm>
            <a:off x="3721275" y="2210100"/>
            <a:ext cx="2275500" cy="7233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Takeaways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Next steps</a:t>
            </a:r>
            <a:endParaRPr>
              <a:solidFill>
                <a:srgbClr val="FFFFFF"/>
              </a:solidFill>
              <a:latin typeface="Open Sans"/>
              <a:ea typeface="Open Sans"/>
              <a:cs typeface="Open Sans"/>
              <a:sym typeface="Open Sans"/>
            </a:endParaRPr>
          </a:p>
        </p:txBody>
      </p:sp>
      <p:sp>
        <p:nvSpPr>
          <p:cNvPr id="382" name="Google Shape;382;p61"/>
          <p:cNvSpPr txBox="1"/>
          <p:nvPr/>
        </p:nvSpPr>
        <p:spPr>
          <a:xfrm>
            <a:off x="-468875" y="2294700"/>
            <a:ext cx="3704400" cy="5541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Going forward</a:t>
            </a:r>
            <a:endParaRPr sz="2400">
              <a:solidFill>
                <a:srgbClr val="FFFFFF"/>
              </a:solidFill>
              <a:latin typeface="Open Sans"/>
              <a:ea typeface="Open Sans"/>
              <a:cs typeface="Open Sans"/>
              <a:sym typeface="Open Sans"/>
            </a:endParaRPr>
          </a:p>
        </p:txBody>
      </p:sp>
      <p:cxnSp>
        <p:nvCxnSpPr>
          <p:cNvPr id="383" name="Google Shape;383;p61"/>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62"/>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Takeaways</a:t>
            </a:r>
            <a:endParaRPr sz="2400">
              <a:solidFill>
                <a:srgbClr val="5F6368"/>
              </a:solidFill>
              <a:latin typeface="Open Sans"/>
              <a:ea typeface="Open Sans"/>
              <a:cs typeface="Open Sans"/>
              <a:sym typeface="Open Sans"/>
            </a:endParaRPr>
          </a:p>
        </p:txBody>
      </p:sp>
      <p:sp>
        <p:nvSpPr>
          <p:cNvPr id="389" name="Google Shape;389;p62"/>
          <p:cNvSpPr txBox="1"/>
          <p:nvPr/>
        </p:nvSpPr>
        <p:spPr>
          <a:xfrm>
            <a:off x="539600" y="2237975"/>
            <a:ext cx="3446100" cy="133879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Impact: </a:t>
            </a:r>
            <a:endParaRPr dirty="0">
              <a:solidFill>
                <a:srgbClr val="5F6368"/>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sym typeface="Open Sans"/>
              </a:rPr>
              <a:t>The app has a great design and animations in addition the features that will help people find what they really like and enjoy their </a:t>
            </a:r>
            <a:r>
              <a:rPr lang="en-US" sz="1200" dirty="0" smtClean="0">
                <a:solidFill>
                  <a:srgbClr val="5F6368"/>
                </a:solidFill>
                <a:latin typeface="Open Sans"/>
                <a:ea typeface="Open Sans"/>
                <a:cs typeface="Open Sans"/>
                <a:sym typeface="Open Sans"/>
              </a:rPr>
              <a:t>travel.</a:t>
            </a:r>
            <a:endParaRPr lang="en-US" sz="1200" b="1" dirty="0">
              <a:solidFill>
                <a:srgbClr val="1967D2"/>
              </a:solidFill>
              <a:latin typeface="Open Sans"/>
              <a:ea typeface="Open Sans"/>
              <a:cs typeface="Open Sans"/>
              <a:sym typeface="Open Sans"/>
            </a:endParaRPr>
          </a:p>
        </p:txBody>
      </p:sp>
      <p:sp>
        <p:nvSpPr>
          <p:cNvPr id="390" name="Google Shape;390;p62"/>
          <p:cNvSpPr/>
          <p:nvPr/>
        </p:nvSpPr>
        <p:spPr>
          <a:xfrm>
            <a:off x="5396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2"/>
          <p:cNvSpPr txBox="1"/>
          <p:nvPr/>
        </p:nvSpPr>
        <p:spPr>
          <a:xfrm>
            <a:off x="44958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What I learned:</a:t>
            </a:r>
            <a:endParaRPr dirty="0">
              <a:solidFill>
                <a:srgbClr val="5F6368"/>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SemiBold"/>
                <a:ea typeface="Open Sans SemiBold"/>
                <a:cs typeface="Open Sans SemiBold"/>
                <a:sym typeface="Open Sans SemiBold"/>
              </a:rPr>
              <a:t>Through the journey of designing this application, </a:t>
            </a:r>
            <a:r>
              <a:rPr lang="en-US" sz="1200" dirty="0" smtClean="0">
                <a:solidFill>
                  <a:srgbClr val="5F6368"/>
                </a:solidFill>
                <a:latin typeface="Open Sans SemiBold"/>
                <a:ea typeface="Open Sans SemiBold"/>
                <a:cs typeface="Open Sans SemiBold"/>
                <a:sym typeface="Open Sans SemiBold"/>
              </a:rPr>
              <a:t>I've </a:t>
            </a:r>
            <a:r>
              <a:rPr lang="en-US" sz="1200" dirty="0">
                <a:solidFill>
                  <a:srgbClr val="5F6368"/>
                </a:solidFill>
                <a:latin typeface="Open Sans SemiBold"/>
                <a:ea typeface="Open Sans SemiBold"/>
                <a:cs typeface="Open Sans SemiBold"/>
                <a:sym typeface="Open Sans SemiBold"/>
              </a:rPr>
              <a:t>learned how to create great design interfaces using framer and how to develop the journey map, user flow, wireframes, know fidelity prototypes</a:t>
            </a:r>
            <a:endParaRPr lang="en" sz="1200" dirty="0">
              <a:solidFill>
                <a:srgbClr val="5F6368"/>
              </a:solidFill>
              <a:latin typeface="Open Sans SemiBold"/>
              <a:ea typeface="Open Sans SemiBold"/>
              <a:cs typeface="Open Sans SemiBold"/>
              <a:sym typeface="Open Sans SemiBold"/>
            </a:endParaRPr>
          </a:p>
        </p:txBody>
      </p:sp>
      <p:sp>
        <p:nvSpPr>
          <p:cNvPr id="392" name="Google Shape;392;p62"/>
          <p:cNvSpPr/>
          <p:nvPr/>
        </p:nvSpPr>
        <p:spPr>
          <a:xfrm>
            <a:off x="44958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2"/>
          <p:cNvSpPr/>
          <p:nvPr/>
        </p:nvSpPr>
        <p:spPr>
          <a:xfrm>
            <a:off x="679050" y="1660250"/>
            <a:ext cx="234394" cy="260801"/>
          </a:xfrm>
          <a:custGeom>
            <a:avLst/>
            <a:gdLst/>
            <a:ahLst/>
            <a:cxnLst/>
            <a:rect l="l" t="t" r="r" b="b"/>
            <a:pathLst>
              <a:path w="941" h="1045" extrusionOk="0">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nvGrpSpPr>
          <p:cNvPr id="394" name="Google Shape;394;p62"/>
          <p:cNvGrpSpPr/>
          <p:nvPr/>
        </p:nvGrpSpPr>
        <p:grpSpPr>
          <a:xfrm>
            <a:off x="4605678" y="1676963"/>
            <a:ext cx="293543" cy="227362"/>
            <a:chOff x="420350" y="238125"/>
            <a:chExt cx="6779275" cy="5238750"/>
          </a:xfrm>
        </p:grpSpPr>
        <p:sp>
          <p:nvSpPr>
            <p:cNvPr id="395" name="Google Shape;395;p62"/>
            <p:cNvSpPr/>
            <p:nvPr/>
          </p:nvSpPr>
          <p:spPr>
            <a:xfrm>
              <a:off x="420350" y="238125"/>
              <a:ext cx="6779275" cy="5238750"/>
            </a:xfrm>
            <a:custGeom>
              <a:avLst/>
              <a:gdLst/>
              <a:ahLst/>
              <a:cxnLst/>
              <a:rect l="l" t="t" r="r" b="b"/>
              <a:pathLst>
                <a:path w="271171" h="209550" extrusionOk="0">
                  <a:moveTo>
                    <a:pt x="203423" y="24684"/>
                  </a:moveTo>
                  <a:lnTo>
                    <a:pt x="208928" y="24773"/>
                  </a:lnTo>
                  <a:lnTo>
                    <a:pt x="214433" y="25039"/>
                  </a:lnTo>
                  <a:lnTo>
                    <a:pt x="219938" y="25483"/>
                  </a:lnTo>
                  <a:lnTo>
                    <a:pt x="225443" y="26105"/>
                  </a:lnTo>
                  <a:lnTo>
                    <a:pt x="228107" y="26549"/>
                  </a:lnTo>
                  <a:lnTo>
                    <a:pt x="230859" y="26993"/>
                  </a:lnTo>
                  <a:lnTo>
                    <a:pt x="233523" y="27437"/>
                  </a:lnTo>
                  <a:lnTo>
                    <a:pt x="236187" y="28058"/>
                  </a:lnTo>
                  <a:lnTo>
                    <a:pt x="238762" y="28680"/>
                  </a:lnTo>
                  <a:lnTo>
                    <a:pt x="241426" y="29301"/>
                  </a:lnTo>
                  <a:lnTo>
                    <a:pt x="244001" y="30012"/>
                  </a:lnTo>
                  <a:lnTo>
                    <a:pt x="246576" y="30811"/>
                  </a:lnTo>
                  <a:lnTo>
                    <a:pt x="246576" y="172612"/>
                  </a:lnTo>
                  <a:lnTo>
                    <a:pt x="244001" y="171813"/>
                  </a:lnTo>
                  <a:lnTo>
                    <a:pt x="241426" y="171103"/>
                  </a:lnTo>
                  <a:lnTo>
                    <a:pt x="238762" y="170393"/>
                  </a:lnTo>
                  <a:lnTo>
                    <a:pt x="236187" y="169771"/>
                  </a:lnTo>
                  <a:lnTo>
                    <a:pt x="233523" y="169238"/>
                  </a:lnTo>
                  <a:lnTo>
                    <a:pt x="230859" y="168706"/>
                  </a:lnTo>
                  <a:lnTo>
                    <a:pt x="228107" y="168262"/>
                  </a:lnTo>
                  <a:lnTo>
                    <a:pt x="225443" y="167906"/>
                  </a:lnTo>
                  <a:lnTo>
                    <a:pt x="219938" y="167196"/>
                  </a:lnTo>
                  <a:lnTo>
                    <a:pt x="214433" y="166752"/>
                  </a:lnTo>
                  <a:lnTo>
                    <a:pt x="208928" y="166486"/>
                  </a:lnTo>
                  <a:lnTo>
                    <a:pt x="203423" y="166397"/>
                  </a:lnTo>
                  <a:lnTo>
                    <a:pt x="199338" y="166486"/>
                  </a:lnTo>
                  <a:lnTo>
                    <a:pt x="195165" y="166752"/>
                  </a:lnTo>
                  <a:lnTo>
                    <a:pt x="190814" y="167196"/>
                  </a:lnTo>
                  <a:lnTo>
                    <a:pt x="186286" y="167818"/>
                  </a:lnTo>
                  <a:lnTo>
                    <a:pt x="181757" y="168617"/>
                  </a:lnTo>
                  <a:lnTo>
                    <a:pt x="177140" y="169505"/>
                  </a:lnTo>
                  <a:lnTo>
                    <a:pt x="172523" y="170570"/>
                  </a:lnTo>
                  <a:lnTo>
                    <a:pt x="167906" y="171724"/>
                  </a:lnTo>
                  <a:lnTo>
                    <a:pt x="163289" y="173056"/>
                  </a:lnTo>
                  <a:lnTo>
                    <a:pt x="158849" y="174477"/>
                  </a:lnTo>
                  <a:lnTo>
                    <a:pt x="154498" y="175986"/>
                  </a:lnTo>
                  <a:lnTo>
                    <a:pt x="150236" y="177585"/>
                  </a:lnTo>
                  <a:lnTo>
                    <a:pt x="146241" y="179272"/>
                  </a:lnTo>
                  <a:lnTo>
                    <a:pt x="142422" y="181136"/>
                  </a:lnTo>
                  <a:lnTo>
                    <a:pt x="138871" y="183001"/>
                  </a:lnTo>
                  <a:lnTo>
                    <a:pt x="135586" y="184866"/>
                  </a:lnTo>
                  <a:lnTo>
                    <a:pt x="135586" y="43153"/>
                  </a:lnTo>
                  <a:lnTo>
                    <a:pt x="138871" y="41200"/>
                  </a:lnTo>
                  <a:lnTo>
                    <a:pt x="142422" y="39335"/>
                  </a:lnTo>
                  <a:lnTo>
                    <a:pt x="146241" y="37559"/>
                  </a:lnTo>
                  <a:lnTo>
                    <a:pt x="150236" y="35783"/>
                  </a:lnTo>
                  <a:lnTo>
                    <a:pt x="154498" y="34185"/>
                  </a:lnTo>
                  <a:lnTo>
                    <a:pt x="158849" y="32676"/>
                  </a:lnTo>
                  <a:lnTo>
                    <a:pt x="163289" y="31255"/>
                  </a:lnTo>
                  <a:lnTo>
                    <a:pt x="167906" y="29923"/>
                  </a:lnTo>
                  <a:lnTo>
                    <a:pt x="172523" y="28769"/>
                  </a:lnTo>
                  <a:lnTo>
                    <a:pt x="177140" y="27703"/>
                  </a:lnTo>
                  <a:lnTo>
                    <a:pt x="181757" y="26815"/>
                  </a:lnTo>
                  <a:lnTo>
                    <a:pt x="186286" y="26016"/>
                  </a:lnTo>
                  <a:lnTo>
                    <a:pt x="190814" y="25483"/>
                  </a:lnTo>
                  <a:lnTo>
                    <a:pt x="195165" y="25039"/>
                  </a:lnTo>
                  <a:lnTo>
                    <a:pt x="199338" y="24773"/>
                  </a:lnTo>
                  <a:lnTo>
                    <a:pt x="203423" y="24684"/>
                  </a:lnTo>
                  <a:close/>
                  <a:moveTo>
                    <a:pt x="67748" y="0"/>
                  </a:moveTo>
                  <a:lnTo>
                    <a:pt x="63220" y="89"/>
                  </a:lnTo>
                  <a:lnTo>
                    <a:pt x="58692" y="266"/>
                  </a:lnTo>
                  <a:lnTo>
                    <a:pt x="54163" y="533"/>
                  </a:lnTo>
                  <a:lnTo>
                    <a:pt x="49546" y="977"/>
                  </a:lnTo>
                  <a:lnTo>
                    <a:pt x="45018" y="1509"/>
                  </a:lnTo>
                  <a:lnTo>
                    <a:pt x="40489" y="2220"/>
                  </a:lnTo>
                  <a:lnTo>
                    <a:pt x="35961" y="3108"/>
                  </a:lnTo>
                  <a:lnTo>
                    <a:pt x="31610" y="4173"/>
                  </a:lnTo>
                  <a:lnTo>
                    <a:pt x="27259" y="5328"/>
                  </a:lnTo>
                  <a:lnTo>
                    <a:pt x="22908" y="6659"/>
                  </a:lnTo>
                  <a:lnTo>
                    <a:pt x="18824" y="8169"/>
                  </a:lnTo>
                  <a:lnTo>
                    <a:pt x="16782" y="8968"/>
                  </a:lnTo>
                  <a:lnTo>
                    <a:pt x="14739" y="9856"/>
                  </a:lnTo>
                  <a:lnTo>
                    <a:pt x="12786" y="10744"/>
                  </a:lnTo>
                  <a:lnTo>
                    <a:pt x="10833" y="11721"/>
                  </a:lnTo>
                  <a:lnTo>
                    <a:pt x="8879" y="12697"/>
                  </a:lnTo>
                  <a:lnTo>
                    <a:pt x="7015" y="13763"/>
                  </a:lnTo>
                  <a:lnTo>
                    <a:pt x="5239" y="14917"/>
                  </a:lnTo>
                  <a:lnTo>
                    <a:pt x="3463" y="16071"/>
                  </a:lnTo>
                  <a:lnTo>
                    <a:pt x="1687" y="17226"/>
                  </a:lnTo>
                  <a:lnTo>
                    <a:pt x="0" y="18469"/>
                  </a:lnTo>
                  <a:lnTo>
                    <a:pt x="0" y="199073"/>
                  </a:lnTo>
                  <a:lnTo>
                    <a:pt x="0" y="199694"/>
                  </a:lnTo>
                  <a:lnTo>
                    <a:pt x="89" y="200227"/>
                  </a:lnTo>
                  <a:lnTo>
                    <a:pt x="266" y="200760"/>
                  </a:lnTo>
                  <a:lnTo>
                    <a:pt x="533" y="201381"/>
                  </a:lnTo>
                  <a:lnTo>
                    <a:pt x="799" y="201914"/>
                  </a:lnTo>
                  <a:lnTo>
                    <a:pt x="1154" y="202358"/>
                  </a:lnTo>
                  <a:lnTo>
                    <a:pt x="1865" y="203335"/>
                  </a:lnTo>
                  <a:lnTo>
                    <a:pt x="2841" y="204134"/>
                  </a:lnTo>
                  <a:lnTo>
                    <a:pt x="3374" y="204400"/>
                  </a:lnTo>
                  <a:lnTo>
                    <a:pt x="3907" y="204755"/>
                  </a:lnTo>
                  <a:lnTo>
                    <a:pt x="4440" y="204933"/>
                  </a:lnTo>
                  <a:lnTo>
                    <a:pt x="4972" y="205110"/>
                  </a:lnTo>
                  <a:lnTo>
                    <a:pt x="5594" y="205199"/>
                  </a:lnTo>
                  <a:lnTo>
                    <a:pt x="6127" y="205288"/>
                  </a:lnTo>
                  <a:lnTo>
                    <a:pt x="6571" y="205199"/>
                  </a:lnTo>
                  <a:lnTo>
                    <a:pt x="7015" y="205110"/>
                  </a:lnTo>
                  <a:lnTo>
                    <a:pt x="7725" y="204933"/>
                  </a:lnTo>
                  <a:lnTo>
                    <a:pt x="8435" y="204755"/>
                  </a:lnTo>
                  <a:lnTo>
                    <a:pt x="8790" y="204666"/>
                  </a:lnTo>
                  <a:lnTo>
                    <a:pt x="9234" y="204666"/>
                  </a:lnTo>
                  <a:lnTo>
                    <a:pt x="12431" y="203157"/>
                  </a:lnTo>
                  <a:lnTo>
                    <a:pt x="15805" y="201736"/>
                  </a:lnTo>
                  <a:lnTo>
                    <a:pt x="19268" y="200404"/>
                  </a:lnTo>
                  <a:lnTo>
                    <a:pt x="22908" y="199161"/>
                  </a:lnTo>
                  <a:lnTo>
                    <a:pt x="26549" y="197918"/>
                  </a:lnTo>
                  <a:lnTo>
                    <a:pt x="30367" y="196853"/>
                  </a:lnTo>
                  <a:lnTo>
                    <a:pt x="34185" y="195787"/>
                  </a:lnTo>
                  <a:lnTo>
                    <a:pt x="38003" y="194810"/>
                  </a:lnTo>
                  <a:lnTo>
                    <a:pt x="41910" y="194011"/>
                  </a:lnTo>
                  <a:lnTo>
                    <a:pt x="45817" y="193212"/>
                  </a:lnTo>
                  <a:lnTo>
                    <a:pt x="49635" y="192591"/>
                  </a:lnTo>
                  <a:lnTo>
                    <a:pt x="53453" y="192058"/>
                  </a:lnTo>
                  <a:lnTo>
                    <a:pt x="57182" y="191614"/>
                  </a:lnTo>
                  <a:lnTo>
                    <a:pt x="60823" y="191348"/>
                  </a:lnTo>
                  <a:lnTo>
                    <a:pt x="64374" y="191170"/>
                  </a:lnTo>
                  <a:lnTo>
                    <a:pt x="67748" y="191081"/>
                  </a:lnTo>
                  <a:lnTo>
                    <a:pt x="72277" y="191170"/>
                  </a:lnTo>
                  <a:lnTo>
                    <a:pt x="76894" y="191348"/>
                  </a:lnTo>
                  <a:lnTo>
                    <a:pt x="81422" y="191614"/>
                  </a:lnTo>
                  <a:lnTo>
                    <a:pt x="86040" y="192058"/>
                  </a:lnTo>
                  <a:lnTo>
                    <a:pt x="90568" y="192591"/>
                  </a:lnTo>
                  <a:lnTo>
                    <a:pt x="95096" y="193390"/>
                  </a:lnTo>
                  <a:lnTo>
                    <a:pt x="99536" y="194189"/>
                  </a:lnTo>
                  <a:lnTo>
                    <a:pt x="103976" y="195254"/>
                  </a:lnTo>
                  <a:lnTo>
                    <a:pt x="108326" y="196409"/>
                  </a:lnTo>
                  <a:lnTo>
                    <a:pt x="112588" y="197741"/>
                  </a:lnTo>
                  <a:lnTo>
                    <a:pt x="116762" y="199250"/>
                  </a:lnTo>
                  <a:lnTo>
                    <a:pt x="118804" y="200049"/>
                  </a:lnTo>
                  <a:lnTo>
                    <a:pt x="120846" y="200937"/>
                  </a:lnTo>
                  <a:lnTo>
                    <a:pt x="122799" y="201825"/>
                  </a:lnTo>
                  <a:lnTo>
                    <a:pt x="124753" y="202802"/>
                  </a:lnTo>
                  <a:lnTo>
                    <a:pt x="126618" y="203867"/>
                  </a:lnTo>
                  <a:lnTo>
                    <a:pt x="128482" y="204844"/>
                  </a:lnTo>
                  <a:lnTo>
                    <a:pt x="130347" y="205998"/>
                  </a:lnTo>
                  <a:lnTo>
                    <a:pt x="132123" y="207153"/>
                  </a:lnTo>
                  <a:lnTo>
                    <a:pt x="133898" y="208307"/>
                  </a:lnTo>
                  <a:lnTo>
                    <a:pt x="135586" y="209550"/>
                  </a:lnTo>
                  <a:lnTo>
                    <a:pt x="138871" y="207597"/>
                  </a:lnTo>
                  <a:lnTo>
                    <a:pt x="142422" y="205732"/>
                  </a:lnTo>
                  <a:lnTo>
                    <a:pt x="146241" y="203956"/>
                  </a:lnTo>
                  <a:lnTo>
                    <a:pt x="150236" y="202269"/>
                  </a:lnTo>
                  <a:lnTo>
                    <a:pt x="154498" y="200671"/>
                  </a:lnTo>
                  <a:lnTo>
                    <a:pt x="158849" y="199073"/>
                  </a:lnTo>
                  <a:lnTo>
                    <a:pt x="163289" y="197652"/>
                  </a:lnTo>
                  <a:lnTo>
                    <a:pt x="167906" y="196409"/>
                  </a:lnTo>
                  <a:lnTo>
                    <a:pt x="172523" y="195166"/>
                  </a:lnTo>
                  <a:lnTo>
                    <a:pt x="177140" y="194189"/>
                  </a:lnTo>
                  <a:lnTo>
                    <a:pt x="181757" y="193212"/>
                  </a:lnTo>
                  <a:lnTo>
                    <a:pt x="186286" y="192502"/>
                  </a:lnTo>
                  <a:lnTo>
                    <a:pt x="190814" y="191880"/>
                  </a:lnTo>
                  <a:lnTo>
                    <a:pt x="195165" y="191436"/>
                  </a:lnTo>
                  <a:lnTo>
                    <a:pt x="199338" y="191170"/>
                  </a:lnTo>
                  <a:lnTo>
                    <a:pt x="203423" y="191081"/>
                  </a:lnTo>
                  <a:lnTo>
                    <a:pt x="207241" y="191081"/>
                  </a:lnTo>
                  <a:lnTo>
                    <a:pt x="211059" y="191259"/>
                  </a:lnTo>
                  <a:lnTo>
                    <a:pt x="214877" y="191436"/>
                  </a:lnTo>
                  <a:lnTo>
                    <a:pt x="218695" y="191792"/>
                  </a:lnTo>
                  <a:lnTo>
                    <a:pt x="222513" y="192235"/>
                  </a:lnTo>
                  <a:lnTo>
                    <a:pt x="226331" y="192768"/>
                  </a:lnTo>
                  <a:lnTo>
                    <a:pt x="230060" y="193390"/>
                  </a:lnTo>
                  <a:lnTo>
                    <a:pt x="233790" y="194100"/>
                  </a:lnTo>
                  <a:lnTo>
                    <a:pt x="237519" y="194899"/>
                  </a:lnTo>
                  <a:lnTo>
                    <a:pt x="241159" y="195876"/>
                  </a:lnTo>
                  <a:lnTo>
                    <a:pt x="244800" y="196941"/>
                  </a:lnTo>
                  <a:lnTo>
                    <a:pt x="248351" y="198096"/>
                  </a:lnTo>
                  <a:lnTo>
                    <a:pt x="251903" y="199428"/>
                  </a:lnTo>
                  <a:lnTo>
                    <a:pt x="255277" y="200848"/>
                  </a:lnTo>
                  <a:lnTo>
                    <a:pt x="258651" y="202358"/>
                  </a:lnTo>
                  <a:lnTo>
                    <a:pt x="261937" y="204045"/>
                  </a:lnTo>
                  <a:lnTo>
                    <a:pt x="262736" y="204400"/>
                  </a:lnTo>
                  <a:lnTo>
                    <a:pt x="263446" y="204578"/>
                  </a:lnTo>
                  <a:lnTo>
                    <a:pt x="264156" y="204666"/>
                  </a:lnTo>
                  <a:lnTo>
                    <a:pt x="265044" y="204666"/>
                  </a:lnTo>
                  <a:lnTo>
                    <a:pt x="265577" y="204578"/>
                  </a:lnTo>
                  <a:lnTo>
                    <a:pt x="266199" y="204489"/>
                  </a:lnTo>
                  <a:lnTo>
                    <a:pt x="266731" y="204311"/>
                  </a:lnTo>
                  <a:lnTo>
                    <a:pt x="267264" y="204134"/>
                  </a:lnTo>
                  <a:lnTo>
                    <a:pt x="267797" y="203867"/>
                  </a:lnTo>
                  <a:lnTo>
                    <a:pt x="268330" y="203512"/>
                  </a:lnTo>
                  <a:lnTo>
                    <a:pt x="269306" y="202713"/>
                  </a:lnTo>
                  <a:lnTo>
                    <a:pt x="270017" y="201736"/>
                  </a:lnTo>
                  <a:lnTo>
                    <a:pt x="270372" y="201292"/>
                  </a:lnTo>
                  <a:lnTo>
                    <a:pt x="270638" y="200760"/>
                  </a:lnTo>
                  <a:lnTo>
                    <a:pt x="270905" y="200138"/>
                  </a:lnTo>
                  <a:lnTo>
                    <a:pt x="271082" y="199605"/>
                  </a:lnTo>
                  <a:lnTo>
                    <a:pt x="271171" y="199073"/>
                  </a:lnTo>
                  <a:lnTo>
                    <a:pt x="271171" y="198451"/>
                  </a:lnTo>
                  <a:lnTo>
                    <a:pt x="271171" y="18469"/>
                  </a:lnTo>
                  <a:lnTo>
                    <a:pt x="268418" y="16515"/>
                  </a:lnTo>
                  <a:lnTo>
                    <a:pt x="265488" y="14651"/>
                  </a:lnTo>
                  <a:lnTo>
                    <a:pt x="262558" y="12964"/>
                  </a:lnTo>
                  <a:lnTo>
                    <a:pt x="259539" y="11365"/>
                  </a:lnTo>
                  <a:lnTo>
                    <a:pt x="256432" y="9945"/>
                  </a:lnTo>
                  <a:lnTo>
                    <a:pt x="253235" y="8613"/>
                  </a:lnTo>
                  <a:lnTo>
                    <a:pt x="249950" y="7370"/>
                  </a:lnTo>
                  <a:lnTo>
                    <a:pt x="246576" y="6127"/>
                  </a:lnTo>
                  <a:lnTo>
                    <a:pt x="243912" y="5328"/>
                  </a:lnTo>
                  <a:lnTo>
                    <a:pt x="241337" y="4617"/>
                  </a:lnTo>
                  <a:lnTo>
                    <a:pt x="238673" y="3996"/>
                  </a:lnTo>
                  <a:lnTo>
                    <a:pt x="236009" y="3374"/>
                  </a:lnTo>
                  <a:lnTo>
                    <a:pt x="233346" y="2841"/>
                  </a:lnTo>
                  <a:lnTo>
                    <a:pt x="230682" y="2309"/>
                  </a:lnTo>
                  <a:lnTo>
                    <a:pt x="225266" y="1421"/>
                  </a:lnTo>
                  <a:lnTo>
                    <a:pt x="219760" y="799"/>
                  </a:lnTo>
                  <a:lnTo>
                    <a:pt x="214255" y="355"/>
                  </a:lnTo>
                  <a:lnTo>
                    <a:pt x="208839" y="89"/>
                  </a:lnTo>
                  <a:lnTo>
                    <a:pt x="203423" y="0"/>
                  </a:lnTo>
                  <a:lnTo>
                    <a:pt x="198894" y="89"/>
                  </a:lnTo>
                  <a:lnTo>
                    <a:pt x="194277" y="266"/>
                  </a:lnTo>
                  <a:lnTo>
                    <a:pt x="189749" y="533"/>
                  </a:lnTo>
                  <a:lnTo>
                    <a:pt x="185131" y="977"/>
                  </a:lnTo>
                  <a:lnTo>
                    <a:pt x="180603" y="1509"/>
                  </a:lnTo>
                  <a:lnTo>
                    <a:pt x="176075" y="2220"/>
                  </a:lnTo>
                  <a:lnTo>
                    <a:pt x="171635" y="3108"/>
                  </a:lnTo>
                  <a:lnTo>
                    <a:pt x="167195" y="4173"/>
                  </a:lnTo>
                  <a:lnTo>
                    <a:pt x="162845" y="5328"/>
                  </a:lnTo>
                  <a:lnTo>
                    <a:pt x="158583" y="6659"/>
                  </a:lnTo>
                  <a:lnTo>
                    <a:pt x="154409" y="8169"/>
                  </a:lnTo>
                  <a:lnTo>
                    <a:pt x="152367" y="8968"/>
                  </a:lnTo>
                  <a:lnTo>
                    <a:pt x="150325" y="9856"/>
                  </a:lnTo>
                  <a:lnTo>
                    <a:pt x="148372" y="10744"/>
                  </a:lnTo>
                  <a:lnTo>
                    <a:pt x="146418" y="11721"/>
                  </a:lnTo>
                  <a:lnTo>
                    <a:pt x="144554" y="12697"/>
                  </a:lnTo>
                  <a:lnTo>
                    <a:pt x="142689" y="13763"/>
                  </a:lnTo>
                  <a:lnTo>
                    <a:pt x="140824" y="14917"/>
                  </a:lnTo>
                  <a:lnTo>
                    <a:pt x="139048" y="16071"/>
                  </a:lnTo>
                  <a:lnTo>
                    <a:pt x="137273" y="17226"/>
                  </a:lnTo>
                  <a:lnTo>
                    <a:pt x="135586" y="18469"/>
                  </a:lnTo>
                  <a:lnTo>
                    <a:pt x="133898" y="17226"/>
                  </a:lnTo>
                  <a:lnTo>
                    <a:pt x="132123" y="16071"/>
                  </a:lnTo>
                  <a:lnTo>
                    <a:pt x="130347" y="14917"/>
                  </a:lnTo>
                  <a:lnTo>
                    <a:pt x="128482" y="13763"/>
                  </a:lnTo>
                  <a:lnTo>
                    <a:pt x="126618" y="12697"/>
                  </a:lnTo>
                  <a:lnTo>
                    <a:pt x="124753" y="11721"/>
                  </a:lnTo>
                  <a:lnTo>
                    <a:pt x="122799" y="10744"/>
                  </a:lnTo>
                  <a:lnTo>
                    <a:pt x="120846" y="9856"/>
                  </a:lnTo>
                  <a:lnTo>
                    <a:pt x="118804" y="8968"/>
                  </a:lnTo>
                  <a:lnTo>
                    <a:pt x="116762" y="8169"/>
                  </a:lnTo>
                  <a:lnTo>
                    <a:pt x="112588" y="6659"/>
                  </a:lnTo>
                  <a:lnTo>
                    <a:pt x="108326" y="5328"/>
                  </a:lnTo>
                  <a:lnTo>
                    <a:pt x="103976" y="4173"/>
                  </a:lnTo>
                  <a:lnTo>
                    <a:pt x="99536" y="3108"/>
                  </a:lnTo>
                  <a:lnTo>
                    <a:pt x="95096" y="2220"/>
                  </a:lnTo>
                  <a:lnTo>
                    <a:pt x="90568" y="1509"/>
                  </a:lnTo>
                  <a:lnTo>
                    <a:pt x="86040" y="977"/>
                  </a:lnTo>
                  <a:lnTo>
                    <a:pt x="81422" y="533"/>
                  </a:lnTo>
                  <a:lnTo>
                    <a:pt x="76894" y="266"/>
                  </a:lnTo>
                  <a:lnTo>
                    <a:pt x="72277" y="89"/>
                  </a:lnTo>
                  <a:lnTo>
                    <a:pt x="677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2"/>
            <p:cNvSpPr/>
            <p:nvPr/>
          </p:nvSpPr>
          <p:spPr>
            <a:xfrm>
              <a:off x="4118525" y="1625500"/>
              <a:ext cx="2157675" cy="765850"/>
            </a:xfrm>
            <a:custGeom>
              <a:avLst/>
              <a:gdLst/>
              <a:ahLst/>
              <a:cxnLst/>
              <a:rect l="l" t="t" r="r" b="b"/>
              <a:pathLst>
                <a:path w="86307" h="30634" extrusionOk="0">
                  <a:moveTo>
                    <a:pt x="51589" y="0"/>
                  </a:moveTo>
                  <a:lnTo>
                    <a:pt x="47682" y="178"/>
                  </a:lnTo>
                  <a:lnTo>
                    <a:pt x="43864" y="355"/>
                  </a:lnTo>
                  <a:lnTo>
                    <a:pt x="40135" y="622"/>
                  </a:lnTo>
                  <a:lnTo>
                    <a:pt x="36405" y="977"/>
                  </a:lnTo>
                  <a:lnTo>
                    <a:pt x="32765" y="1421"/>
                  </a:lnTo>
                  <a:lnTo>
                    <a:pt x="29213" y="1954"/>
                  </a:lnTo>
                  <a:lnTo>
                    <a:pt x="25662" y="2575"/>
                  </a:lnTo>
                  <a:lnTo>
                    <a:pt x="22199" y="3286"/>
                  </a:lnTo>
                  <a:lnTo>
                    <a:pt x="18825" y="3996"/>
                  </a:lnTo>
                  <a:lnTo>
                    <a:pt x="15539" y="4884"/>
                  </a:lnTo>
                  <a:lnTo>
                    <a:pt x="12254" y="5772"/>
                  </a:lnTo>
                  <a:lnTo>
                    <a:pt x="9057" y="6748"/>
                  </a:lnTo>
                  <a:lnTo>
                    <a:pt x="5950" y="7814"/>
                  </a:lnTo>
                  <a:lnTo>
                    <a:pt x="2931" y="8968"/>
                  </a:lnTo>
                  <a:lnTo>
                    <a:pt x="1" y="10211"/>
                  </a:lnTo>
                  <a:lnTo>
                    <a:pt x="1" y="30634"/>
                  </a:lnTo>
                  <a:lnTo>
                    <a:pt x="2664" y="29213"/>
                  </a:lnTo>
                  <a:lnTo>
                    <a:pt x="5417" y="27881"/>
                  </a:lnTo>
                  <a:lnTo>
                    <a:pt x="8347" y="26638"/>
                  </a:lnTo>
                  <a:lnTo>
                    <a:pt x="11455" y="25395"/>
                  </a:lnTo>
                  <a:lnTo>
                    <a:pt x="14563" y="24329"/>
                  </a:lnTo>
                  <a:lnTo>
                    <a:pt x="17848" y="23353"/>
                  </a:lnTo>
                  <a:lnTo>
                    <a:pt x="21133" y="22465"/>
                  </a:lnTo>
                  <a:lnTo>
                    <a:pt x="24596" y="21577"/>
                  </a:lnTo>
                  <a:lnTo>
                    <a:pt x="28148" y="20866"/>
                  </a:lnTo>
                  <a:lnTo>
                    <a:pt x="31788" y="20245"/>
                  </a:lnTo>
                  <a:lnTo>
                    <a:pt x="35606" y="19712"/>
                  </a:lnTo>
                  <a:lnTo>
                    <a:pt x="39424" y="19268"/>
                  </a:lnTo>
                  <a:lnTo>
                    <a:pt x="43331" y="18913"/>
                  </a:lnTo>
                  <a:lnTo>
                    <a:pt x="47238" y="18647"/>
                  </a:lnTo>
                  <a:lnTo>
                    <a:pt x="51322" y="18469"/>
                  </a:lnTo>
                  <a:lnTo>
                    <a:pt x="59491" y="18469"/>
                  </a:lnTo>
                  <a:lnTo>
                    <a:pt x="63487" y="18647"/>
                  </a:lnTo>
                  <a:lnTo>
                    <a:pt x="67483" y="18913"/>
                  </a:lnTo>
                  <a:lnTo>
                    <a:pt x="71389" y="19268"/>
                  </a:lnTo>
                  <a:lnTo>
                    <a:pt x="75207" y="19712"/>
                  </a:lnTo>
                  <a:lnTo>
                    <a:pt x="79026" y="20245"/>
                  </a:lnTo>
                  <a:lnTo>
                    <a:pt x="82666" y="20955"/>
                  </a:lnTo>
                  <a:lnTo>
                    <a:pt x="86307" y="21666"/>
                  </a:lnTo>
                  <a:lnTo>
                    <a:pt x="86307" y="2930"/>
                  </a:lnTo>
                  <a:lnTo>
                    <a:pt x="82577" y="2309"/>
                  </a:lnTo>
                  <a:lnTo>
                    <a:pt x="78848" y="1687"/>
                  </a:lnTo>
                  <a:lnTo>
                    <a:pt x="75030" y="1155"/>
                  </a:lnTo>
                  <a:lnTo>
                    <a:pt x="71212" y="711"/>
                  </a:lnTo>
                  <a:lnTo>
                    <a:pt x="67305" y="444"/>
                  </a:lnTo>
                  <a:lnTo>
                    <a:pt x="63398" y="178"/>
                  </a:lnTo>
                  <a:lnTo>
                    <a:pt x="59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2"/>
            <p:cNvSpPr/>
            <p:nvPr/>
          </p:nvSpPr>
          <p:spPr>
            <a:xfrm>
              <a:off x="4118525" y="2444600"/>
              <a:ext cx="2157675" cy="768075"/>
            </a:xfrm>
            <a:custGeom>
              <a:avLst/>
              <a:gdLst/>
              <a:ahLst/>
              <a:cxnLst/>
              <a:rect l="l" t="t" r="r" b="b"/>
              <a:pathLst>
                <a:path w="86307" h="30723" extrusionOk="0">
                  <a:moveTo>
                    <a:pt x="51589" y="1"/>
                  </a:moveTo>
                  <a:lnTo>
                    <a:pt x="47682" y="178"/>
                  </a:lnTo>
                  <a:lnTo>
                    <a:pt x="43864" y="356"/>
                  </a:lnTo>
                  <a:lnTo>
                    <a:pt x="40135" y="711"/>
                  </a:lnTo>
                  <a:lnTo>
                    <a:pt x="36405" y="1066"/>
                  </a:lnTo>
                  <a:lnTo>
                    <a:pt x="32765" y="1510"/>
                  </a:lnTo>
                  <a:lnTo>
                    <a:pt x="29213" y="2043"/>
                  </a:lnTo>
                  <a:lnTo>
                    <a:pt x="25662" y="2664"/>
                  </a:lnTo>
                  <a:lnTo>
                    <a:pt x="22199" y="3375"/>
                  </a:lnTo>
                  <a:lnTo>
                    <a:pt x="18825" y="4085"/>
                  </a:lnTo>
                  <a:lnTo>
                    <a:pt x="15539" y="4973"/>
                  </a:lnTo>
                  <a:lnTo>
                    <a:pt x="12254" y="5861"/>
                  </a:lnTo>
                  <a:lnTo>
                    <a:pt x="9057" y="6838"/>
                  </a:lnTo>
                  <a:lnTo>
                    <a:pt x="5950" y="7903"/>
                  </a:lnTo>
                  <a:lnTo>
                    <a:pt x="2931" y="9057"/>
                  </a:lnTo>
                  <a:lnTo>
                    <a:pt x="1" y="10212"/>
                  </a:lnTo>
                  <a:lnTo>
                    <a:pt x="1" y="30723"/>
                  </a:lnTo>
                  <a:lnTo>
                    <a:pt x="2664" y="29213"/>
                  </a:lnTo>
                  <a:lnTo>
                    <a:pt x="5417" y="27881"/>
                  </a:lnTo>
                  <a:lnTo>
                    <a:pt x="8347" y="26638"/>
                  </a:lnTo>
                  <a:lnTo>
                    <a:pt x="11455" y="25484"/>
                  </a:lnTo>
                  <a:lnTo>
                    <a:pt x="14563" y="24330"/>
                  </a:lnTo>
                  <a:lnTo>
                    <a:pt x="17848" y="23353"/>
                  </a:lnTo>
                  <a:lnTo>
                    <a:pt x="21133" y="22465"/>
                  </a:lnTo>
                  <a:lnTo>
                    <a:pt x="24596" y="21666"/>
                  </a:lnTo>
                  <a:lnTo>
                    <a:pt x="28148" y="20867"/>
                  </a:lnTo>
                  <a:lnTo>
                    <a:pt x="31788" y="20245"/>
                  </a:lnTo>
                  <a:lnTo>
                    <a:pt x="35606" y="19713"/>
                  </a:lnTo>
                  <a:lnTo>
                    <a:pt x="39424" y="19269"/>
                  </a:lnTo>
                  <a:lnTo>
                    <a:pt x="43331" y="18913"/>
                  </a:lnTo>
                  <a:lnTo>
                    <a:pt x="47238" y="18647"/>
                  </a:lnTo>
                  <a:lnTo>
                    <a:pt x="51322" y="18558"/>
                  </a:lnTo>
                  <a:lnTo>
                    <a:pt x="55496" y="18469"/>
                  </a:lnTo>
                  <a:lnTo>
                    <a:pt x="59491" y="18558"/>
                  </a:lnTo>
                  <a:lnTo>
                    <a:pt x="63487" y="18736"/>
                  </a:lnTo>
                  <a:lnTo>
                    <a:pt x="67483" y="18913"/>
                  </a:lnTo>
                  <a:lnTo>
                    <a:pt x="71389" y="19269"/>
                  </a:lnTo>
                  <a:lnTo>
                    <a:pt x="75207" y="19801"/>
                  </a:lnTo>
                  <a:lnTo>
                    <a:pt x="79026" y="20334"/>
                  </a:lnTo>
                  <a:lnTo>
                    <a:pt x="82666" y="20956"/>
                  </a:lnTo>
                  <a:lnTo>
                    <a:pt x="86307" y="21666"/>
                  </a:lnTo>
                  <a:lnTo>
                    <a:pt x="86307" y="2931"/>
                  </a:lnTo>
                  <a:lnTo>
                    <a:pt x="82577" y="2309"/>
                  </a:lnTo>
                  <a:lnTo>
                    <a:pt x="78848" y="1688"/>
                  </a:lnTo>
                  <a:lnTo>
                    <a:pt x="75030" y="1244"/>
                  </a:lnTo>
                  <a:lnTo>
                    <a:pt x="71212" y="800"/>
                  </a:lnTo>
                  <a:lnTo>
                    <a:pt x="67305" y="445"/>
                  </a:lnTo>
                  <a:lnTo>
                    <a:pt x="63398" y="178"/>
                  </a:lnTo>
                  <a:lnTo>
                    <a:pt x="59403" y="89"/>
                  </a:lnTo>
                  <a:lnTo>
                    <a:pt x="55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2"/>
            <p:cNvSpPr/>
            <p:nvPr/>
          </p:nvSpPr>
          <p:spPr>
            <a:xfrm>
              <a:off x="4118525" y="3268150"/>
              <a:ext cx="2157675" cy="765850"/>
            </a:xfrm>
            <a:custGeom>
              <a:avLst/>
              <a:gdLst/>
              <a:ahLst/>
              <a:cxnLst/>
              <a:rect l="l" t="t" r="r" b="b"/>
              <a:pathLst>
                <a:path w="86307" h="30634" extrusionOk="0">
                  <a:moveTo>
                    <a:pt x="51589" y="1"/>
                  </a:moveTo>
                  <a:lnTo>
                    <a:pt x="47682" y="178"/>
                  </a:lnTo>
                  <a:lnTo>
                    <a:pt x="43864" y="356"/>
                  </a:lnTo>
                  <a:lnTo>
                    <a:pt x="40135" y="622"/>
                  </a:lnTo>
                  <a:lnTo>
                    <a:pt x="36405" y="977"/>
                  </a:lnTo>
                  <a:lnTo>
                    <a:pt x="32765" y="1421"/>
                  </a:lnTo>
                  <a:lnTo>
                    <a:pt x="29213" y="1954"/>
                  </a:lnTo>
                  <a:lnTo>
                    <a:pt x="25662" y="2576"/>
                  </a:lnTo>
                  <a:lnTo>
                    <a:pt x="22199" y="3286"/>
                  </a:lnTo>
                  <a:lnTo>
                    <a:pt x="18825" y="3996"/>
                  </a:lnTo>
                  <a:lnTo>
                    <a:pt x="15539" y="4884"/>
                  </a:lnTo>
                  <a:lnTo>
                    <a:pt x="12254" y="5772"/>
                  </a:lnTo>
                  <a:lnTo>
                    <a:pt x="9057" y="6749"/>
                  </a:lnTo>
                  <a:lnTo>
                    <a:pt x="5950" y="7814"/>
                  </a:lnTo>
                  <a:lnTo>
                    <a:pt x="2931" y="8969"/>
                  </a:lnTo>
                  <a:lnTo>
                    <a:pt x="1" y="10212"/>
                  </a:lnTo>
                  <a:lnTo>
                    <a:pt x="1" y="30634"/>
                  </a:lnTo>
                  <a:lnTo>
                    <a:pt x="2664" y="29213"/>
                  </a:lnTo>
                  <a:lnTo>
                    <a:pt x="5417" y="27881"/>
                  </a:lnTo>
                  <a:lnTo>
                    <a:pt x="8347" y="26638"/>
                  </a:lnTo>
                  <a:lnTo>
                    <a:pt x="11455" y="25395"/>
                  </a:lnTo>
                  <a:lnTo>
                    <a:pt x="14563" y="24330"/>
                  </a:lnTo>
                  <a:lnTo>
                    <a:pt x="17848" y="23353"/>
                  </a:lnTo>
                  <a:lnTo>
                    <a:pt x="21133" y="22465"/>
                  </a:lnTo>
                  <a:lnTo>
                    <a:pt x="24596" y="21577"/>
                  </a:lnTo>
                  <a:lnTo>
                    <a:pt x="28148" y="20867"/>
                  </a:lnTo>
                  <a:lnTo>
                    <a:pt x="31788" y="20245"/>
                  </a:lnTo>
                  <a:lnTo>
                    <a:pt x="35606" y="19713"/>
                  </a:lnTo>
                  <a:lnTo>
                    <a:pt x="39424" y="19269"/>
                  </a:lnTo>
                  <a:lnTo>
                    <a:pt x="43331" y="18913"/>
                  </a:lnTo>
                  <a:lnTo>
                    <a:pt x="47238" y="18647"/>
                  </a:lnTo>
                  <a:lnTo>
                    <a:pt x="51322" y="18469"/>
                  </a:lnTo>
                  <a:lnTo>
                    <a:pt x="55496" y="18469"/>
                  </a:lnTo>
                  <a:lnTo>
                    <a:pt x="59491" y="18558"/>
                  </a:lnTo>
                  <a:lnTo>
                    <a:pt x="63487" y="18647"/>
                  </a:lnTo>
                  <a:lnTo>
                    <a:pt x="67483" y="18913"/>
                  </a:lnTo>
                  <a:lnTo>
                    <a:pt x="71389" y="19269"/>
                  </a:lnTo>
                  <a:lnTo>
                    <a:pt x="75207" y="19713"/>
                  </a:lnTo>
                  <a:lnTo>
                    <a:pt x="79026" y="20245"/>
                  </a:lnTo>
                  <a:lnTo>
                    <a:pt x="82666" y="20956"/>
                  </a:lnTo>
                  <a:lnTo>
                    <a:pt x="86307" y="21666"/>
                  </a:lnTo>
                  <a:lnTo>
                    <a:pt x="86307" y="2931"/>
                  </a:lnTo>
                  <a:lnTo>
                    <a:pt x="82577" y="2220"/>
                  </a:lnTo>
                  <a:lnTo>
                    <a:pt x="78848" y="1599"/>
                  </a:lnTo>
                  <a:lnTo>
                    <a:pt x="75030" y="1155"/>
                  </a:lnTo>
                  <a:lnTo>
                    <a:pt x="71212" y="711"/>
                  </a:lnTo>
                  <a:lnTo>
                    <a:pt x="67305" y="356"/>
                  </a:lnTo>
                  <a:lnTo>
                    <a:pt x="63398" y="178"/>
                  </a:lnTo>
                  <a:lnTo>
                    <a:pt x="59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63"/>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Next steps</a:t>
            </a:r>
            <a:endParaRPr sz="2400">
              <a:solidFill>
                <a:srgbClr val="5F6368"/>
              </a:solidFill>
              <a:latin typeface="Open Sans"/>
              <a:ea typeface="Open Sans"/>
              <a:cs typeface="Open Sans"/>
              <a:sym typeface="Open Sans"/>
            </a:endParaRPr>
          </a:p>
        </p:txBody>
      </p:sp>
      <p:sp>
        <p:nvSpPr>
          <p:cNvPr id="404" name="Google Shape;404;p63"/>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3"/>
          <p:cNvSpPr txBox="1"/>
          <p:nvPr/>
        </p:nvSpPr>
        <p:spPr>
          <a:xfrm>
            <a:off x="711325" y="1917800"/>
            <a:ext cx="2049000" cy="1034099"/>
          </a:xfrm>
          <a:prstGeom prst="rect">
            <a:avLst/>
          </a:prstGeom>
          <a:noFill/>
          <a:ln>
            <a:noFill/>
          </a:ln>
        </p:spPr>
        <p:txBody>
          <a:bodyPr spcFirstLastPara="1" wrap="square" lIns="91425" tIns="91425" rIns="91425" bIns="91425" anchor="t" anchorCtr="0">
            <a:spAutoFit/>
          </a:bodyPr>
          <a:lstStyle/>
          <a:p>
            <a:pPr lvl="0" algn="ctr">
              <a:lnSpc>
                <a:spcPct val="115000"/>
              </a:lnSpc>
              <a:buClr>
                <a:schemeClr val="dk1"/>
              </a:buClr>
              <a:buSzPts val="1100"/>
            </a:pPr>
            <a:r>
              <a:rPr lang="en-US" sz="1200" dirty="0"/>
              <a:t>Publish the app in a beta version for family and friends to get reviews before publishing to public</a:t>
            </a:r>
          </a:p>
        </p:txBody>
      </p:sp>
      <p:sp>
        <p:nvSpPr>
          <p:cNvPr id="406" name="Google Shape;406;p63"/>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3"/>
          <p:cNvSpPr txBox="1"/>
          <p:nvPr/>
        </p:nvSpPr>
        <p:spPr>
          <a:xfrm>
            <a:off x="3368925" y="1917800"/>
            <a:ext cx="2049000" cy="1246465"/>
          </a:xfrm>
          <a:prstGeom prst="rect">
            <a:avLst/>
          </a:prstGeom>
          <a:noFill/>
          <a:ln>
            <a:noFill/>
          </a:ln>
        </p:spPr>
        <p:txBody>
          <a:bodyPr spcFirstLastPara="1" wrap="square" lIns="91425" tIns="91425" rIns="91425" bIns="91425" anchor="t" anchorCtr="0">
            <a:spAutoFit/>
          </a:bodyPr>
          <a:lstStyle/>
          <a:p>
            <a:pPr lvl="0" algn="ctr">
              <a:lnSpc>
                <a:spcPct val="115000"/>
              </a:lnSpc>
            </a:pPr>
            <a:r>
              <a:rPr lang="en-US" sz="1200" dirty="0"/>
              <a:t>Developing the design into a real application and import database before releasing it as an official app in the future</a:t>
            </a:r>
          </a:p>
        </p:txBody>
      </p:sp>
      <p:sp>
        <p:nvSpPr>
          <p:cNvPr id="408" name="Google Shape;408;p63"/>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3"/>
          <p:cNvSpPr txBox="1"/>
          <p:nvPr/>
        </p:nvSpPr>
        <p:spPr>
          <a:xfrm>
            <a:off x="6026525" y="1917800"/>
            <a:ext cx="2049000" cy="1034099"/>
          </a:xfrm>
          <a:prstGeom prst="rect">
            <a:avLst/>
          </a:prstGeom>
          <a:noFill/>
          <a:ln>
            <a:noFill/>
          </a:ln>
        </p:spPr>
        <p:txBody>
          <a:bodyPr spcFirstLastPara="1" wrap="square" lIns="91425" tIns="91425" rIns="91425" bIns="91425" anchor="t" anchorCtr="0">
            <a:spAutoFit/>
          </a:bodyPr>
          <a:lstStyle/>
          <a:p>
            <a:pPr lvl="0" algn="ctr">
              <a:lnSpc>
                <a:spcPct val="115000"/>
              </a:lnSpc>
            </a:pPr>
            <a:r>
              <a:rPr lang="en-US" sz="1200" dirty="0"/>
              <a:t>Improving the user experience and design of the app to make it easier to use for all age groups</a:t>
            </a:r>
          </a:p>
        </p:txBody>
      </p:sp>
      <p:sp>
        <p:nvSpPr>
          <p:cNvPr id="410" name="Google Shape;410;p63"/>
          <p:cNvSpPr/>
          <p:nvPr/>
        </p:nvSpPr>
        <p:spPr>
          <a:xfrm>
            <a:off x="14791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411" name="Google Shape;411;p63"/>
          <p:cNvSpPr/>
          <p:nvPr/>
        </p:nvSpPr>
        <p:spPr>
          <a:xfrm>
            <a:off x="41367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412" name="Google Shape;412;p63"/>
          <p:cNvSpPr/>
          <p:nvPr/>
        </p:nvSpPr>
        <p:spPr>
          <a:xfrm>
            <a:off x="67943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64"/>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Let’s connect!</a:t>
            </a:r>
            <a:endParaRPr sz="2400">
              <a:solidFill>
                <a:srgbClr val="5F6368"/>
              </a:solidFill>
              <a:latin typeface="Open Sans"/>
              <a:ea typeface="Open Sans"/>
              <a:cs typeface="Open Sans"/>
              <a:sym typeface="Open Sans"/>
            </a:endParaRPr>
          </a:p>
        </p:txBody>
      </p:sp>
      <p:sp>
        <p:nvSpPr>
          <p:cNvPr id="419" name="Google Shape;419;p64"/>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4"/>
          <p:cNvSpPr txBox="1"/>
          <p:nvPr/>
        </p:nvSpPr>
        <p:spPr>
          <a:xfrm>
            <a:off x="919075" y="2461800"/>
            <a:ext cx="7136100" cy="821733"/>
          </a:xfrm>
          <a:prstGeom prst="rect">
            <a:avLst/>
          </a:prstGeom>
          <a:noFill/>
          <a:ln>
            <a:noFill/>
          </a:ln>
        </p:spPr>
        <p:txBody>
          <a:bodyPr spcFirstLastPara="1" wrap="square" lIns="0" tIns="91425" rIns="91425" bIns="91425" anchor="t" anchorCtr="0">
            <a:spAutoFit/>
          </a:bodyPr>
          <a:lstStyle/>
          <a:p>
            <a:pPr lvl="0" algn="ctr">
              <a:lnSpc>
                <a:spcPct val="115000"/>
              </a:lnSpc>
              <a:buClr>
                <a:schemeClr val="dk1"/>
              </a:buClr>
              <a:buSzPts val="1100"/>
            </a:pPr>
            <a:r>
              <a:rPr lang="en-US" sz="1200" b="1" dirty="0">
                <a:solidFill>
                  <a:srgbClr val="5F6368"/>
                </a:solidFill>
                <a:latin typeface="Open Sans"/>
                <a:ea typeface="Open Sans"/>
                <a:cs typeface="Open Sans"/>
                <a:sym typeface="Open Sans"/>
              </a:rPr>
              <a:t>For Inquiries R</a:t>
            </a:r>
            <a:r>
              <a:rPr lang="en-US" sz="1200" b="1" dirty="0" smtClean="0">
                <a:solidFill>
                  <a:srgbClr val="5F6368"/>
                </a:solidFill>
                <a:latin typeface="Open Sans"/>
                <a:ea typeface="Open Sans"/>
                <a:cs typeface="Open Sans"/>
                <a:sym typeface="Open Sans"/>
              </a:rPr>
              <a:t>egarding </a:t>
            </a:r>
            <a:r>
              <a:rPr lang="en-US" sz="1200" b="1" dirty="0">
                <a:solidFill>
                  <a:srgbClr val="5F6368"/>
                </a:solidFill>
                <a:latin typeface="Open Sans"/>
                <a:ea typeface="Open Sans"/>
                <a:cs typeface="Open Sans"/>
                <a:sym typeface="Open Sans"/>
              </a:rPr>
              <a:t>T</a:t>
            </a:r>
            <a:r>
              <a:rPr lang="en-US" sz="1200" b="1" dirty="0" smtClean="0">
                <a:solidFill>
                  <a:srgbClr val="5F6368"/>
                </a:solidFill>
                <a:latin typeface="Open Sans"/>
                <a:ea typeface="Open Sans"/>
                <a:cs typeface="Open Sans"/>
                <a:sym typeface="Open Sans"/>
              </a:rPr>
              <a:t>his </a:t>
            </a:r>
            <a:r>
              <a:rPr lang="en-US" sz="1200" b="1" dirty="0">
                <a:solidFill>
                  <a:srgbClr val="5F6368"/>
                </a:solidFill>
                <a:latin typeface="Open Sans"/>
                <a:ea typeface="Open Sans"/>
                <a:cs typeface="Open Sans"/>
                <a:sym typeface="Open Sans"/>
              </a:rPr>
              <a:t>Project, P</a:t>
            </a:r>
            <a:r>
              <a:rPr lang="en-US" sz="1200" b="1" dirty="0" smtClean="0">
                <a:solidFill>
                  <a:srgbClr val="5F6368"/>
                </a:solidFill>
                <a:latin typeface="Open Sans"/>
                <a:ea typeface="Open Sans"/>
                <a:cs typeface="Open Sans"/>
                <a:sym typeface="Open Sans"/>
              </a:rPr>
              <a:t>lease Contact </a:t>
            </a:r>
            <a:r>
              <a:rPr lang="en-US" sz="1200" b="1" dirty="0">
                <a:solidFill>
                  <a:srgbClr val="5F6368"/>
                </a:solidFill>
                <a:latin typeface="Open Sans"/>
                <a:ea typeface="Open Sans"/>
                <a:cs typeface="Open Sans"/>
                <a:sym typeface="Open Sans"/>
              </a:rPr>
              <a:t>M</a:t>
            </a:r>
            <a:r>
              <a:rPr lang="en-US" sz="1200" b="1" dirty="0" smtClean="0">
                <a:solidFill>
                  <a:srgbClr val="5F6368"/>
                </a:solidFill>
                <a:latin typeface="Open Sans"/>
                <a:ea typeface="Open Sans"/>
                <a:cs typeface="Open Sans"/>
                <a:sym typeface="Open Sans"/>
              </a:rPr>
              <a:t>e</a:t>
            </a:r>
            <a:r>
              <a:rPr lang="en-US" sz="1200" b="1" dirty="0">
                <a:solidFill>
                  <a:srgbClr val="5F6368"/>
                </a:solidFill>
                <a:latin typeface="Open Sans"/>
                <a:ea typeface="Open Sans"/>
                <a:cs typeface="Open Sans"/>
                <a:sym typeface="Open Sans"/>
              </a:rPr>
              <a:t>.</a:t>
            </a:r>
          </a:p>
          <a:p>
            <a:pPr lvl="0" algn="ctr">
              <a:lnSpc>
                <a:spcPct val="115000"/>
              </a:lnSpc>
              <a:buClr>
                <a:schemeClr val="dk1"/>
              </a:buClr>
              <a:buSzPts val="1100"/>
            </a:pPr>
            <a:r>
              <a:rPr lang="en-US" sz="1200" b="1" dirty="0" smtClean="0">
                <a:solidFill>
                  <a:srgbClr val="5F6368"/>
                </a:solidFill>
                <a:latin typeface="Open Sans"/>
                <a:ea typeface="Open Sans"/>
                <a:cs typeface="Open Sans"/>
                <a:sym typeface="Open Sans"/>
              </a:rPr>
              <a:t>Email</a:t>
            </a:r>
            <a:r>
              <a:rPr lang="en-US" sz="1200" b="1" dirty="0">
                <a:solidFill>
                  <a:srgbClr val="5F6368"/>
                </a:solidFill>
                <a:latin typeface="Open Sans"/>
                <a:ea typeface="Open Sans"/>
                <a:cs typeface="Open Sans"/>
                <a:sym typeface="Open Sans"/>
              </a:rPr>
              <a:t>: </a:t>
            </a:r>
            <a:r>
              <a:rPr lang="en-US" sz="1200" b="1" dirty="0" smtClean="0">
                <a:solidFill>
                  <a:srgbClr val="5F6368"/>
                </a:solidFill>
                <a:latin typeface="Open Sans"/>
                <a:ea typeface="Open Sans"/>
                <a:cs typeface="Open Sans"/>
                <a:sym typeface="Open Sans"/>
              </a:rPr>
              <a:t>rimah.houssameldine@mubs.edu.lb</a:t>
            </a:r>
            <a:endParaRPr lang="en-US" sz="1200" b="1" dirty="0">
              <a:solidFill>
                <a:srgbClr val="5F6368"/>
              </a:solidFill>
              <a:latin typeface="Open Sans"/>
              <a:ea typeface="Open Sans"/>
              <a:cs typeface="Open Sans"/>
              <a:sym typeface="Open Sans"/>
            </a:endParaRPr>
          </a:p>
          <a:p>
            <a:pPr marL="0" lvl="0" indent="0" algn="ctr" rtl="0">
              <a:lnSpc>
                <a:spcPct val="115000"/>
              </a:lnSpc>
              <a:spcBef>
                <a:spcPts val="0"/>
              </a:spcBef>
              <a:spcAft>
                <a:spcPts val="0"/>
              </a:spcAft>
              <a:buClr>
                <a:schemeClr val="dk1"/>
              </a:buClr>
              <a:buSzPts val="1100"/>
              <a:buFont typeface="Arial"/>
              <a:buNone/>
            </a:pPr>
            <a:endParaRPr sz="1200" b="1" dirty="0">
              <a:solidFill>
                <a:srgbClr val="1967D2"/>
              </a:solidFill>
              <a:latin typeface="Open Sans"/>
              <a:ea typeface="Open Sans"/>
              <a:cs typeface="Open Sans"/>
              <a:sym typeface="Open Sans"/>
            </a:endParaRPr>
          </a:p>
        </p:txBody>
      </p:sp>
      <p:sp>
        <p:nvSpPr>
          <p:cNvPr id="421" name="Google Shape;421;p64"/>
          <p:cNvSpPr/>
          <p:nvPr/>
        </p:nvSpPr>
        <p:spPr>
          <a:xfrm>
            <a:off x="4230475" y="1602212"/>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4"/>
          <p:cNvSpPr/>
          <p:nvPr/>
        </p:nvSpPr>
        <p:spPr>
          <a:xfrm>
            <a:off x="4361825" y="1734124"/>
            <a:ext cx="250599" cy="249449"/>
          </a:xfrm>
          <a:custGeom>
            <a:avLst/>
            <a:gdLst/>
            <a:ahLst/>
            <a:cxnLst/>
            <a:rect l="l" t="t" r="r" b="b"/>
            <a:pathLst>
              <a:path w="964" h="962" extrusionOk="0">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43"/>
          <p:cNvSpPr txBox="1"/>
          <p:nvPr/>
        </p:nvSpPr>
        <p:spPr>
          <a:xfrm>
            <a:off x="517675" y="2237975"/>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My role: </a:t>
            </a:r>
            <a:endParaRPr dirty="0">
              <a:solidFill>
                <a:srgbClr val="1967D2"/>
              </a:solidFill>
              <a:latin typeface="Open Sans SemiBold"/>
              <a:ea typeface="Open Sans SemiBold"/>
              <a:cs typeface="Open Sans SemiBold"/>
              <a:sym typeface="Open Sans SemiBold"/>
            </a:endParaRPr>
          </a:p>
          <a:p>
            <a:pPr>
              <a:lnSpc>
                <a:spcPct val="150000"/>
              </a:lnSpc>
            </a:pPr>
            <a:r>
              <a:rPr lang="en" sz="1200" dirty="0">
                <a:solidFill>
                  <a:srgbClr val="5F6368"/>
                </a:solidFill>
                <a:latin typeface="Open Sans"/>
                <a:ea typeface="Open Sans"/>
                <a:cs typeface="Open Sans"/>
              </a:rPr>
              <a:t>UI Designer, UX Researcher, Prototyping, etc</a:t>
            </a:r>
            <a:r>
              <a:rPr lang="en" sz="1200" dirty="0" smtClean="0">
                <a:solidFill>
                  <a:srgbClr val="5F6368"/>
                </a:solidFill>
                <a:latin typeface="Open Sans"/>
                <a:ea typeface="Open Sans"/>
                <a:cs typeface="Open Sans"/>
              </a:rPr>
              <a:t>.</a:t>
            </a:r>
            <a:endParaRPr lang="en" sz="1200" dirty="0"/>
          </a:p>
        </p:txBody>
      </p:sp>
      <p:sp>
        <p:nvSpPr>
          <p:cNvPr id="186" name="Google Shape;186;p43"/>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87" name="Google Shape;187;p43"/>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3"/>
          <p:cNvSpPr txBox="1"/>
          <p:nvPr/>
        </p:nvSpPr>
        <p:spPr>
          <a:xfrm>
            <a:off x="45720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Responsibilities</a:t>
            </a:r>
            <a:r>
              <a:rPr lang="en" dirty="0">
                <a:solidFill>
                  <a:srgbClr val="1967D2"/>
                </a:solidFill>
                <a:latin typeface="Open Sans SemiBold"/>
                <a:ea typeface="Open Sans SemiBold"/>
                <a:cs typeface="Open Sans SemiBold"/>
                <a:sym typeface="Open Sans SemiBold"/>
              </a:rPr>
              <a:t>: </a:t>
            </a:r>
            <a:endParaRPr dirty="0">
              <a:solidFill>
                <a:srgbClr val="1967D2"/>
              </a:solidFill>
              <a:latin typeface="Open Sans SemiBold"/>
              <a:ea typeface="Open Sans SemiBold"/>
              <a:cs typeface="Open Sans SemiBold"/>
              <a:sym typeface="Open Sans SemiBold"/>
            </a:endParaRPr>
          </a:p>
          <a:p>
            <a:pPr lvl="0">
              <a:lnSpc>
                <a:spcPct val="150000"/>
              </a:lnSpc>
            </a:pPr>
            <a:r>
              <a:rPr lang="en-US" sz="1200" dirty="0" smtClean="0">
                <a:solidFill>
                  <a:srgbClr val="5F6368"/>
                </a:solidFill>
                <a:latin typeface="Open Sans"/>
                <a:ea typeface="Open Sans"/>
                <a:cs typeface="Open Sans"/>
                <a:sym typeface="Open Sans"/>
              </a:rPr>
              <a:t>-Low </a:t>
            </a:r>
            <a:r>
              <a:rPr lang="en-US" sz="1200" dirty="0">
                <a:solidFill>
                  <a:srgbClr val="5F6368"/>
                </a:solidFill>
                <a:latin typeface="Open Sans"/>
                <a:ea typeface="Open Sans"/>
                <a:cs typeface="Open Sans"/>
                <a:sym typeface="Open Sans"/>
              </a:rPr>
              <a:t>fidelity prototype</a:t>
            </a:r>
          </a:p>
          <a:p>
            <a:pPr lvl="0">
              <a:lnSpc>
                <a:spcPct val="150000"/>
              </a:lnSpc>
            </a:pPr>
            <a:r>
              <a:rPr lang="en-US" sz="1200" dirty="0">
                <a:solidFill>
                  <a:srgbClr val="5F6368"/>
                </a:solidFill>
                <a:latin typeface="Open Sans"/>
                <a:ea typeface="Open Sans"/>
                <a:cs typeface="Open Sans"/>
                <a:sym typeface="Open Sans"/>
              </a:rPr>
              <a:t>-</a:t>
            </a:r>
            <a:r>
              <a:rPr lang="en-US" sz="1200" dirty="0" smtClean="0">
                <a:solidFill>
                  <a:srgbClr val="5F6368"/>
                </a:solidFill>
                <a:latin typeface="Open Sans"/>
                <a:ea typeface="Open Sans"/>
                <a:cs typeface="Open Sans"/>
                <a:sym typeface="Open Sans"/>
              </a:rPr>
              <a:t>High </a:t>
            </a:r>
            <a:r>
              <a:rPr lang="en-US" sz="1200" dirty="0">
                <a:solidFill>
                  <a:srgbClr val="5F6368"/>
                </a:solidFill>
                <a:latin typeface="Open Sans"/>
                <a:ea typeface="Open Sans"/>
                <a:cs typeface="Open Sans"/>
                <a:sym typeface="Open Sans"/>
              </a:rPr>
              <a:t>fidelity prototype</a:t>
            </a:r>
          </a:p>
          <a:p>
            <a:pPr lvl="0">
              <a:lnSpc>
                <a:spcPct val="150000"/>
              </a:lnSpc>
            </a:pPr>
            <a:r>
              <a:rPr lang="en-US" sz="1200" dirty="0" smtClean="0">
                <a:solidFill>
                  <a:srgbClr val="5F6368"/>
                </a:solidFill>
                <a:latin typeface="Open Sans"/>
                <a:ea typeface="Open Sans"/>
                <a:cs typeface="Open Sans"/>
                <a:sym typeface="Open Sans"/>
              </a:rPr>
              <a:t>-User </a:t>
            </a:r>
            <a:r>
              <a:rPr lang="en-US" sz="1200" dirty="0">
                <a:solidFill>
                  <a:srgbClr val="5F6368"/>
                </a:solidFill>
                <a:latin typeface="Open Sans"/>
                <a:ea typeface="Open Sans"/>
                <a:cs typeface="Open Sans"/>
                <a:sym typeface="Open Sans"/>
              </a:rPr>
              <a:t>flow</a:t>
            </a:r>
          </a:p>
          <a:p>
            <a:pPr lvl="0">
              <a:lnSpc>
                <a:spcPct val="150000"/>
              </a:lnSpc>
            </a:pPr>
            <a:r>
              <a:rPr lang="en-US" sz="1200" dirty="0" smtClean="0">
                <a:solidFill>
                  <a:srgbClr val="5F6368"/>
                </a:solidFill>
                <a:latin typeface="Open Sans"/>
                <a:ea typeface="Open Sans"/>
                <a:cs typeface="Open Sans"/>
                <a:sym typeface="Open Sans"/>
              </a:rPr>
              <a:t>-Journey </a:t>
            </a:r>
            <a:r>
              <a:rPr lang="en-US" sz="1200" dirty="0">
                <a:solidFill>
                  <a:srgbClr val="5F6368"/>
                </a:solidFill>
                <a:latin typeface="Open Sans"/>
                <a:ea typeface="Open Sans"/>
                <a:cs typeface="Open Sans"/>
                <a:sym typeface="Open Sans"/>
              </a:rPr>
              <a:t>map</a:t>
            </a:r>
          </a:p>
          <a:p>
            <a:pPr lvl="0">
              <a:lnSpc>
                <a:spcPct val="150000"/>
              </a:lnSpc>
            </a:pPr>
            <a:r>
              <a:rPr lang="en-US" sz="1200" dirty="0" smtClean="0">
                <a:solidFill>
                  <a:srgbClr val="5F6368"/>
                </a:solidFill>
                <a:latin typeface="Open Sans"/>
                <a:ea typeface="Open Sans"/>
                <a:cs typeface="Open Sans"/>
                <a:sym typeface="Open Sans"/>
              </a:rPr>
              <a:t>-Design </a:t>
            </a:r>
            <a:r>
              <a:rPr lang="en-US" sz="1200" dirty="0">
                <a:solidFill>
                  <a:srgbClr val="5F6368"/>
                </a:solidFill>
                <a:latin typeface="Open Sans"/>
                <a:ea typeface="Open Sans"/>
                <a:cs typeface="Open Sans"/>
                <a:sym typeface="Open Sans"/>
              </a:rPr>
              <a:t>the interface of the application</a:t>
            </a:r>
          </a:p>
        </p:txBody>
      </p:sp>
      <p:sp>
        <p:nvSpPr>
          <p:cNvPr id="189" name="Google Shape;189;p43"/>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3"/>
          <p:cNvSpPr/>
          <p:nvPr/>
        </p:nvSpPr>
        <p:spPr>
          <a:xfrm>
            <a:off x="645441" y="1662440"/>
            <a:ext cx="257757" cy="256421"/>
          </a:xfrm>
          <a:custGeom>
            <a:avLst/>
            <a:gdLst/>
            <a:ahLst/>
            <a:cxnLst/>
            <a:rect l="l" t="t" r="r" b="b"/>
            <a:pathLst>
              <a:path w="851" h="847" extrusionOk="0">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91" name="Google Shape;191;p43"/>
          <p:cNvSpPr/>
          <p:nvPr/>
        </p:nvSpPr>
        <p:spPr>
          <a:xfrm>
            <a:off x="4685687" y="1710781"/>
            <a:ext cx="285935" cy="159748"/>
          </a:xfrm>
          <a:custGeom>
            <a:avLst/>
            <a:gdLst/>
            <a:ahLst/>
            <a:cxnLst/>
            <a:rect l="l" t="t" r="r" b="b"/>
            <a:pathLst>
              <a:path w="941" h="526" extrusionOk="0">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4335"/>
        </a:solidFill>
        <a:effectLst/>
      </p:bgPr>
    </p:bg>
    <p:spTree>
      <p:nvGrpSpPr>
        <p:cNvPr id="1" name="Shape 195"/>
        <p:cNvGrpSpPr/>
        <p:nvPr/>
      </p:nvGrpSpPr>
      <p:grpSpPr>
        <a:xfrm>
          <a:off x="0" y="0"/>
          <a:ext cx="0" cy="0"/>
          <a:chOff x="0" y="0"/>
          <a:chExt cx="0" cy="0"/>
        </a:xfrm>
      </p:grpSpPr>
      <p:sp>
        <p:nvSpPr>
          <p:cNvPr id="196" name="Google Shape;196;p44"/>
          <p:cNvSpPr txBox="1"/>
          <p:nvPr/>
        </p:nvSpPr>
        <p:spPr>
          <a:xfrm>
            <a:off x="-46002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Understanding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user</a:t>
            </a:r>
            <a:endParaRPr sz="2400">
              <a:solidFill>
                <a:srgbClr val="FFFFFF"/>
              </a:solidFill>
              <a:latin typeface="Open Sans"/>
              <a:ea typeface="Open Sans"/>
              <a:cs typeface="Open Sans"/>
              <a:sym typeface="Open Sans"/>
            </a:endParaRPr>
          </a:p>
        </p:txBody>
      </p:sp>
      <p:sp>
        <p:nvSpPr>
          <p:cNvPr id="197" name="Google Shape;197;p44"/>
          <p:cNvSpPr txBox="1"/>
          <p:nvPr/>
        </p:nvSpPr>
        <p:spPr>
          <a:xfrm>
            <a:off x="3712425" y="1886850"/>
            <a:ext cx="3946500" cy="2123628"/>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User research</a:t>
            </a:r>
            <a:endParaRPr dirty="0">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Personas</a:t>
            </a:r>
            <a:endParaRPr dirty="0">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Problem statements</a:t>
            </a:r>
            <a:endParaRPr dirty="0">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User journey </a:t>
            </a:r>
            <a:r>
              <a:rPr lang="en" dirty="0" smtClean="0">
                <a:solidFill>
                  <a:srgbClr val="FFFFFF"/>
                </a:solidFill>
                <a:latin typeface="Open Sans"/>
                <a:ea typeface="Open Sans"/>
                <a:cs typeface="Open Sans"/>
                <a:sym typeface="Open Sans"/>
              </a:rPr>
              <a:t>maps</a:t>
            </a:r>
          </a:p>
          <a:p>
            <a:pPr marL="457200" lvl="0" indent="-317500">
              <a:lnSpc>
                <a:spcPct val="150000"/>
              </a:lnSpc>
              <a:buClr>
                <a:srgbClr val="FFFFFF"/>
              </a:buClr>
              <a:buSzPts val="1400"/>
              <a:buFont typeface="Open Sans"/>
              <a:buChar char="●"/>
            </a:pPr>
            <a:r>
              <a:rPr lang="en-US" dirty="0">
                <a:solidFill>
                  <a:srgbClr val="FFFFFF"/>
                </a:solidFill>
                <a:latin typeface="Open Sans"/>
                <a:ea typeface="Open Sans"/>
                <a:cs typeface="Open Sans"/>
                <a:sym typeface="Open Sans"/>
              </a:rPr>
              <a:t>User </a:t>
            </a:r>
            <a:r>
              <a:rPr lang="en-US" dirty="0" smtClean="0">
                <a:solidFill>
                  <a:srgbClr val="FFFFFF"/>
                </a:solidFill>
                <a:latin typeface="Open Sans"/>
                <a:ea typeface="Open Sans"/>
                <a:cs typeface="Open Sans"/>
                <a:sym typeface="Open Sans"/>
              </a:rPr>
              <a:t>flow</a:t>
            </a:r>
            <a:endParaRPr lang="en-US" dirty="0">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endParaRPr dirty="0">
              <a:solidFill>
                <a:srgbClr val="FFFFFF"/>
              </a:solidFill>
              <a:latin typeface="Open Sans"/>
              <a:ea typeface="Open Sans"/>
              <a:cs typeface="Open Sans"/>
              <a:sym typeface="Open Sans"/>
            </a:endParaRPr>
          </a:p>
        </p:txBody>
      </p:sp>
      <p:cxnSp>
        <p:nvCxnSpPr>
          <p:cNvPr id="198" name="Google Shape;198;p44"/>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45"/>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research: summary</a:t>
            </a:r>
            <a:endParaRPr sz="2400" dirty="0">
              <a:solidFill>
                <a:srgbClr val="5F6368"/>
              </a:solidFill>
              <a:latin typeface="Open Sans"/>
              <a:ea typeface="Open Sans"/>
              <a:cs typeface="Open Sans"/>
              <a:sym typeface="Open Sans"/>
            </a:endParaRPr>
          </a:p>
        </p:txBody>
      </p:sp>
      <p:sp>
        <p:nvSpPr>
          <p:cNvPr id="205" name="Google Shape;205;p45"/>
          <p:cNvSpPr txBox="1"/>
          <p:nvPr/>
        </p:nvSpPr>
        <p:spPr>
          <a:xfrm>
            <a:off x="919075" y="2461800"/>
            <a:ext cx="7136100" cy="821733"/>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dirty="0">
                <a:solidFill>
                  <a:srgbClr val="5F6368"/>
                </a:solidFill>
                <a:latin typeface="Open Sans"/>
                <a:ea typeface="Open Sans"/>
                <a:cs typeface="Open Sans"/>
                <a:sym typeface="Open Sans"/>
              </a:rPr>
              <a:t>Researches, focuses on audience’s and user’s needs, observations, ideas and motivations.</a:t>
            </a:r>
          </a:p>
          <a:p>
            <a:pPr lvl="0" algn="ctr">
              <a:lnSpc>
                <a:spcPct val="115000"/>
              </a:lnSpc>
            </a:pPr>
            <a:r>
              <a:rPr lang="en-US" sz="1200" dirty="0">
                <a:solidFill>
                  <a:srgbClr val="5F6368"/>
                </a:solidFill>
                <a:latin typeface="Open Sans"/>
                <a:ea typeface="Open Sans"/>
                <a:cs typeface="Open Sans"/>
                <a:sym typeface="Open Sans"/>
              </a:rPr>
              <a:t>In this project, we tend to distribute qualitative surveys</a:t>
            </a:r>
          </a:p>
          <a:p>
            <a:pPr lvl="0" algn="ctr">
              <a:lnSpc>
                <a:spcPct val="115000"/>
              </a:lnSpc>
            </a:pPr>
            <a:r>
              <a:rPr lang="en-US" sz="1200" dirty="0" smtClean="0">
                <a:solidFill>
                  <a:srgbClr val="5F6368"/>
                </a:solidFill>
                <a:latin typeface="Open Sans"/>
                <a:ea typeface="Open Sans"/>
                <a:cs typeface="Open Sans"/>
                <a:sym typeface="Open Sans"/>
              </a:rPr>
              <a:t>by </a:t>
            </a:r>
            <a:r>
              <a:rPr lang="en-US" sz="1200" dirty="0">
                <a:solidFill>
                  <a:srgbClr val="5F6368"/>
                </a:solidFill>
                <a:latin typeface="Open Sans"/>
                <a:ea typeface="Open Sans"/>
                <a:cs typeface="Open Sans"/>
                <a:sym typeface="Open Sans"/>
              </a:rPr>
              <a:t>the help of </a:t>
            </a:r>
            <a:r>
              <a:rPr lang="en-US" sz="1200" dirty="0" smtClean="0">
                <a:solidFill>
                  <a:srgbClr val="5F6368"/>
                </a:solidFill>
                <a:latin typeface="Open Sans"/>
                <a:ea typeface="Open Sans"/>
                <a:cs typeface="Open Sans"/>
                <a:sym typeface="Open Sans"/>
              </a:rPr>
              <a:t>Google </a:t>
            </a:r>
            <a:r>
              <a:rPr lang="en-US" sz="1200" dirty="0">
                <a:solidFill>
                  <a:srgbClr val="5F6368"/>
                </a:solidFill>
                <a:latin typeface="Open Sans"/>
                <a:ea typeface="Open Sans"/>
                <a:cs typeface="Open Sans"/>
                <a:sym typeface="Open Sans"/>
              </a:rPr>
              <a:t>forms.</a:t>
            </a:r>
          </a:p>
        </p:txBody>
      </p:sp>
      <p:sp>
        <p:nvSpPr>
          <p:cNvPr id="206" name="Google Shape;206;p45"/>
          <p:cNvSpPr/>
          <p:nvPr/>
        </p:nvSpPr>
        <p:spPr>
          <a:xfrm>
            <a:off x="4230475" y="1602212"/>
            <a:ext cx="513300" cy="513300"/>
          </a:xfrm>
          <a:prstGeom prst="ellipse">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5"/>
          <p:cNvSpPr/>
          <p:nvPr/>
        </p:nvSpPr>
        <p:spPr>
          <a:xfrm>
            <a:off x="4373201" y="1744926"/>
            <a:ext cx="227849" cy="227849"/>
          </a:xfrm>
          <a:custGeom>
            <a:avLst/>
            <a:gdLst/>
            <a:ahLst/>
            <a:cxnLst/>
            <a:rect l="l" t="t" r="r" b="b"/>
            <a:pathLst>
              <a:path w="940" h="941" extrusionOk="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04;p45"/>
          <p:cNvSpPr txBox="1"/>
          <p:nvPr/>
        </p:nvSpPr>
        <p:spPr>
          <a:xfrm>
            <a:off x="517675" y="433915"/>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research: summary</a:t>
            </a:r>
            <a:endParaRPr sz="2400" dirty="0">
              <a:solidFill>
                <a:srgbClr val="5F6368"/>
              </a:solidFill>
              <a:latin typeface="Open Sans"/>
              <a:ea typeface="Open Sans"/>
              <a:cs typeface="Open Sans"/>
              <a:sym typeface="Open Sans"/>
            </a:endParaRPr>
          </a:p>
        </p:txBody>
      </p:sp>
      <p:pic>
        <p:nvPicPr>
          <p:cNvPr id="3" name="Picture 2"/>
          <p:cNvPicPr>
            <a:picLocks noChangeAspect="1"/>
          </p:cNvPicPr>
          <p:nvPr/>
        </p:nvPicPr>
        <p:blipFill>
          <a:blip r:embed="rId2"/>
          <a:stretch>
            <a:fillRect/>
          </a:stretch>
        </p:blipFill>
        <p:spPr>
          <a:xfrm>
            <a:off x="517675" y="1254683"/>
            <a:ext cx="3881368" cy="3588621"/>
          </a:xfrm>
          <a:prstGeom prst="rect">
            <a:avLst/>
          </a:prstGeom>
        </p:spPr>
      </p:pic>
      <p:pic>
        <p:nvPicPr>
          <p:cNvPr id="4" name="Picture 3"/>
          <p:cNvPicPr>
            <a:picLocks noChangeAspect="1"/>
          </p:cNvPicPr>
          <p:nvPr/>
        </p:nvPicPr>
        <p:blipFill>
          <a:blip r:embed="rId3"/>
          <a:stretch>
            <a:fillRect/>
          </a:stretch>
        </p:blipFill>
        <p:spPr>
          <a:xfrm>
            <a:off x="4736700" y="1254685"/>
            <a:ext cx="4216798" cy="2945526"/>
          </a:xfrm>
          <a:prstGeom prst="rect">
            <a:avLst/>
          </a:prstGeom>
        </p:spPr>
      </p:pic>
    </p:spTree>
    <p:extLst>
      <p:ext uri="{BB962C8B-B14F-4D97-AF65-F5344CB8AC3E}">
        <p14:creationId xmlns:p14="http://schemas.microsoft.com/office/powerpoint/2010/main" val="39358838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04;p45"/>
          <p:cNvSpPr txBox="1"/>
          <p:nvPr/>
        </p:nvSpPr>
        <p:spPr>
          <a:xfrm>
            <a:off x="517675" y="433915"/>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research: summary</a:t>
            </a:r>
            <a:endParaRPr sz="2400" dirty="0">
              <a:solidFill>
                <a:srgbClr val="5F6368"/>
              </a:solidFill>
              <a:latin typeface="Open Sans"/>
              <a:ea typeface="Open Sans"/>
              <a:cs typeface="Open Sans"/>
              <a:sym typeface="Open Sans"/>
            </a:endParaRPr>
          </a:p>
        </p:txBody>
      </p:sp>
      <p:pic>
        <p:nvPicPr>
          <p:cNvPr id="3" name="Picture 2"/>
          <p:cNvPicPr>
            <a:picLocks noChangeAspect="1"/>
          </p:cNvPicPr>
          <p:nvPr/>
        </p:nvPicPr>
        <p:blipFill>
          <a:blip r:embed="rId2"/>
          <a:stretch>
            <a:fillRect/>
          </a:stretch>
        </p:blipFill>
        <p:spPr>
          <a:xfrm>
            <a:off x="341644" y="1074912"/>
            <a:ext cx="8480807" cy="1939591"/>
          </a:xfrm>
          <a:prstGeom prst="rect">
            <a:avLst/>
          </a:prstGeom>
        </p:spPr>
      </p:pic>
      <p:pic>
        <p:nvPicPr>
          <p:cNvPr id="4" name="Picture 3"/>
          <p:cNvPicPr>
            <a:picLocks noChangeAspect="1"/>
          </p:cNvPicPr>
          <p:nvPr/>
        </p:nvPicPr>
        <p:blipFill>
          <a:blip r:embed="rId3"/>
          <a:stretch>
            <a:fillRect/>
          </a:stretch>
        </p:blipFill>
        <p:spPr>
          <a:xfrm>
            <a:off x="190919" y="3014504"/>
            <a:ext cx="7355393" cy="2128995"/>
          </a:xfrm>
          <a:prstGeom prst="rect">
            <a:avLst/>
          </a:prstGeom>
        </p:spPr>
      </p:pic>
    </p:spTree>
    <p:extLst>
      <p:ext uri="{BB962C8B-B14F-4D97-AF65-F5344CB8AC3E}">
        <p14:creationId xmlns:p14="http://schemas.microsoft.com/office/powerpoint/2010/main" val="7590306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04;p45"/>
          <p:cNvSpPr txBox="1"/>
          <p:nvPr/>
        </p:nvSpPr>
        <p:spPr>
          <a:xfrm>
            <a:off x="517675" y="433915"/>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research: summary</a:t>
            </a:r>
            <a:endParaRPr sz="2400" dirty="0">
              <a:solidFill>
                <a:srgbClr val="5F6368"/>
              </a:solidFill>
              <a:latin typeface="Open Sans"/>
              <a:ea typeface="Open Sans"/>
              <a:cs typeface="Open Sans"/>
              <a:sym typeface="Open Sans"/>
            </a:endParaRPr>
          </a:p>
        </p:txBody>
      </p:sp>
      <p:pic>
        <p:nvPicPr>
          <p:cNvPr id="3" name="Picture 2"/>
          <p:cNvPicPr>
            <a:picLocks noChangeAspect="1"/>
          </p:cNvPicPr>
          <p:nvPr/>
        </p:nvPicPr>
        <p:blipFill>
          <a:blip r:embed="rId2"/>
          <a:stretch>
            <a:fillRect/>
          </a:stretch>
        </p:blipFill>
        <p:spPr>
          <a:xfrm>
            <a:off x="422031" y="988014"/>
            <a:ext cx="7521819" cy="3885437"/>
          </a:xfrm>
          <a:prstGeom prst="rect">
            <a:avLst/>
          </a:prstGeom>
        </p:spPr>
      </p:pic>
    </p:spTree>
    <p:extLst>
      <p:ext uri="{BB962C8B-B14F-4D97-AF65-F5344CB8AC3E}">
        <p14:creationId xmlns:p14="http://schemas.microsoft.com/office/powerpoint/2010/main" val="220414589"/>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0454B887EA06543A82D9A79A1FE8EE8" ma:contentTypeVersion="4" ma:contentTypeDescription="Create a new document." ma:contentTypeScope="" ma:versionID="a40b22e6357a80538560d70e8c4b669c">
  <xsd:schema xmlns:xsd="http://www.w3.org/2001/XMLSchema" xmlns:xs="http://www.w3.org/2001/XMLSchema" xmlns:p="http://schemas.microsoft.com/office/2006/metadata/properties" xmlns:ns2="6ea8e957-7515-4efc-b8b7-6f4df35a1c14" targetNamespace="http://schemas.microsoft.com/office/2006/metadata/properties" ma:root="true" ma:fieldsID="e9e7f85c3aca3fd6f395627dbd548c47" ns2:_="">
    <xsd:import namespace="6ea8e957-7515-4efc-b8b7-6f4df35a1c1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a8e957-7515-4efc-b8b7-6f4df35a1c1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34B86C4-1942-4E11-8A04-8EE971F7CEC7}">
  <ds:schemaRefs>
    <ds:schemaRef ds:uri="http://schemas.microsoft.com/sharepoint/v3/contenttype/forms"/>
  </ds:schemaRefs>
</ds:datastoreItem>
</file>

<file path=customXml/itemProps2.xml><?xml version="1.0" encoding="utf-8"?>
<ds:datastoreItem xmlns:ds="http://schemas.openxmlformats.org/officeDocument/2006/customXml" ds:itemID="{188A4CCC-EB9F-4B5F-BFEA-4AA9C04FE02A}">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6ea8e957-7515-4efc-b8b7-6f4df35a1c14"/>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FDF681BD-DC96-435F-B43A-081CDE94F73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ea8e957-7515-4efc-b8b7-6f4df35a1c1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1427</TotalTime>
  <Words>879</Words>
  <Application>Microsoft Office PowerPoint</Application>
  <PresentationFormat>On-screen Show (16:9)</PresentationFormat>
  <Paragraphs>136</Paragraphs>
  <Slides>34</Slides>
  <Notes>24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34</vt:i4>
      </vt:variant>
    </vt:vector>
  </HeadingPairs>
  <TitlesOfParts>
    <vt:vector size="42" baseType="lpstr">
      <vt:lpstr>Calibri</vt:lpstr>
      <vt:lpstr>Open Sans</vt:lpstr>
      <vt:lpstr>Open Sans SemiBold</vt:lpstr>
      <vt:lpstr>Google Sans Medium</vt:lpstr>
      <vt:lpstr>Arial</vt:lpstr>
      <vt:lpstr>Arial Black</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Beyond-Tech</dc:creator>
  <cp:lastModifiedBy>DR.Ahmed Saker 2O14</cp:lastModifiedBy>
  <cp:revision>42</cp:revision>
  <dcterms:modified xsi:type="dcterms:W3CDTF">2023-05-29T16:01:27Z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0x010100F0454B887EA06543A82D9A79A1FE8EE8</vt:lpwstr>
  </property>
</Properties>
</file>